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cherus Grotesque" charset="1" panose="00000000000000000000"/>
      <p:regular r:id="rId10"/>
    </p:embeddedFont>
    <p:embeddedFont>
      <p:font typeface="Acherus Grotesque Bold" charset="1" panose="00000000000000000000"/>
      <p:regular r:id="rId11"/>
    </p:embeddedFont>
    <p:embeddedFont>
      <p:font typeface="Acherus Grotesque Light" charset="1" panose="00000000000000000000"/>
      <p:regular r:id="rId12"/>
    </p:embeddedFont>
    <p:embeddedFont>
      <p:font typeface="Libre Franklin" charset="1" panose="00000500000000000000"/>
      <p:regular r:id="rId13"/>
    </p:embeddedFont>
    <p:embeddedFont>
      <p:font typeface="Libre Franklin Bold" charset="1" panose="00000800000000000000"/>
      <p:regular r:id="rId14"/>
    </p:embeddedFont>
    <p:embeddedFont>
      <p:font typeface="Libre Franklin Italics" charset="1" panose="00000500000000000000"/>
      <p:regular r:id="rId15"/>
    </p:embeddedFont>
    <p:embeddedFont>
      <p:font typeface="Libre Franklin Bold Italics" charset="1" panose="00000800000000000000"/>
      <p:regular r:id="rId16"/>
    </p:embeddedFont>
    <p:embeddedFont>
      <p:font typeface="Libre Franklin Thin" charset="1" panose="00000300000000000000"/>
      <p:regular r:id="rId17"/>
    </p:embeddedFont>
    <p:embeddedFont>
      <p:font typeface="Libre Franklin Thin Italics" charset="1" panose="00000300000000000000"/>
      <p:regular r:id="rId18"/>
    </p:embeddedFont>
    <p:embeddedFont>
      <p:font typeface="Libre Franklin Extra-Light" charset="1" panose="00000300000000000000"/>
      <p:regular r:id="rId19"/>
    </p:embeddedFont>
    <p:embeddedFont>
      <p:font typeface="Libre Franklin Extra-Light Italics" charset="1" panose="00000300000000000000"/>
      <p:regular r:id="rId20"/>
    </p:embeddedFont>
    <p:embeddedFont>
      <p:font typeface="Libre Franklin Light" charset="1" panose="00000400000000000000"/>
      <p:regular r:id="rId21"/>
    </p:embeddedFont>
    <p:embeddedFont>
      <p:font typeface="Libre Franklin Light Italics" charset="1" panose="00000400000000000000"/>
      <p:regular r:id="rId22"/>
    </p:embeddedFont>
    <p:embeddedFont>
      <p:font typeface="Libre Franklin Medium" charset="1" panose="00000600000000000000"/>
      <p:regular r:id="rId23"/>
    </p:embeddedFont>
    <p:embeddedFont>
      <p:font typeface="Libre Franklin Medium Italics" charset="1" panose="00000600000000000000"/>
      <p:regular r:id="rId24"/>
    </p:embeddedFont>
    <p:embeddedFont>
      <p:font typeface="Libre Franklin Semi-Bold" charset="1" panose="00000700000000000000"/>
      <p:regular r:id="rId25"/>
    </p:embeddedFont>
    <p:embeddedFont>
      <p:font typeface="Libre Franklin Semi-Bold Italics" charset="1" panose="00000700000000000000"/>
      <p:regular r:id="rId26"/>
    </p:embeddedFont>
    <p:embeddedFont>
      <p:font typeface="Libre Franklin Ultra-Bold" charset="1" panose="00000900000000000000"/>
      <p:regular r:id="rId27"/>
    </p:embeddedFont>
    <p:embeddedFont>
      <p:font typeface="Libre Franklin Ultra-Bold Italics" charset="1" panose="00000900000000000000"/>
      <p:regular r:id="rId28"/>
    </p:embeddedFont>
    <p:embeddedFont>
      <p:font typeface="Libre Franklin Heavy" charset="1" panose="00000A00000000000000"/>
      <p:regular r:id="rId29"/>
    </p:embeddedFont>
    <p:embeddedFont>
      <p:font typeface="Libre Franklin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50" Target="slides/slide20.xml" Type="http://schemas.openxmlformats.org/officeDocument/2006/relationships/slide"/><Relationship Id="rId51" Target="slides/slide21.xml" Type="http://schemas.openxmlformats.org/officeDocument/2006/relationships/slide"/><Relationship Id="rId52" Target="slides/slide22.xml" Type="http://schemas.openxmlformats.org/officeDocument/2006/relationships/slide"/><Relationship Id="rId53" Target="slides/slide23.xml" Type="http://schemas.openxmlformats.org/officeDocument/2006/relationships/slide"/><Relationship Id="rId54" Target="slides/slide24.xml" Type="http://schemas.openxmlformats.org/officeDocument/2006/relationships/slide"/><Relationship Id="rId55" Target="slides/slide25.xml" Type="http://schemas.openxmlformats.org/officeDocument/2006/relationships/slide"/><Relationship Id="rId56" Target="slides/slide26.xml" Type="http://schemas.openxmlformats.org/officeDocument/2006/relationships/slide"/><Relationship Id="rId57" Target="slides/slide27.xml" Type="http://schemas.openxmlformats.org/officeDocument/2006/relationships/slide"/><Relationship Id="rId58" Target="slides/slide28.xml" Type="http://schemas.openxmlformats.org/officeDocument/2006/relationships/slide"/><Relationship Id="rId59" Target="slides/slide29.xml" Type="http://schemas.openxmlformats.org/officeDocument/2006/relationships/slide"/><Relationship Id="rId6" Target="fonts/font6.fntdata" Type="http://schemas.openxmlformats.org/officeDocument/2006/relationships/font"/><Relationship Id="rId60" Target="slides/slide30.xml" Type="http://schemas.openxmlformats.org/officeDocument/2006/relationships/slide"/><Relationship Id="rId61" Target="slides/slide31.xml" Type="http://schemas.openxmlformats.org/officeDocument/2006/relationships/slide"/><Relationship Id="rId62" Target="slides/slide32.xml" Type="http://schemas.openxmlformats.org/officeDocument/2006/relationships/slide"/><Relationship Id="rId63" Target="slides/slide33.xml" Type="http://schemas.openxmlformats.org/officeDocument/2006/relationships/slide"/><Relationship Id="rId64" Target="slides/slide3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8.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347" t="-66172" r="-29861" b="0"/>
            </a:stretch>
          </a:blipFill>
        </p:spPr>
      </p:sp>
      <p:sp>
        <p:nvSpPr>
          <p:cNvPr name="AutoShape 3" id="3"/>
          <p:cNvSpPr/>
          <p:nvPr/>
        </p:nvSpPr>
        <p:spPr>
          <a:xfrm rot="0">
            <a:off x="0" y="8463925"/>
            <a:ext cx="18288000" cy="1823075"/>
          </a:xfrm>
          <a:prstGeom prst="rect">
            <a:avLst/>
          </a:prstGeom>
          <a:solidFill>
            <a:srgbClr val="FFFFFF"/>
          </a:solidFill>
        </p:spPr>
      </p:sp>
      <p:grpSp>
        <p:nvGrpSpPr>
          <p:cNvPr name="Group 4" id="4"/>
          <p:cNvGrpSpPr/>
          <p:nvPr/>
        </p:nvGrpSpPr>
        <p:grpSpPr>
          <a:xfrm rot="0">
            <a:off x="492916" y="492916"/>
            <a:ext cx="13348439" cy="8505531"/>
            <a:chOff x="0" y="0"/>
            <a:chExt cx="17797919" cy="11340708"/>
          </a:xfrm>
        </p:grpSpPr>
        <p:sp>
          <p:nvSpPr>
            <p:cNvPr name="TextBox 5" id="5"/>
            <p:cNvSpPr txBox="true"/>
            <p:nvPr/>
          </p:nvSpPr>
          <p:spPr>
            <a:xfrm rot="0">
              <a:off x="0" y="2716303"/>
              <a:ext cx="17797919" cy="7683500"/>
            </a:xfrm>
            <a:prstGeom prst="rect">
              <a:avLst/>
            </a:prstGeom>
          </p:spPr>
          <p:txBody>
            <a:bodyPr anchor="t" rtlCol="false" tIns="0" lIns="0" bIns="0" rIns="0">
              <a:spAutoFit/>
            </a:bodyPr>
            <a:lstStyle/>
            <a:p>
              <a:pPr>
                <a:lnSpc>
                  <a:spcPts val="9118"/>
                </a:lnSpc>
              </a:pPr>
              <a:r>
                <a:rPr lang="en-US" sz="7598">
                  <a:solidFill>
                    <a:srgbClr val="FFFFFF"/>
                  </a:solidFill>
                  <a:latin typeface="Libre Franklin Semi-Bold"/>
                </a:rPr>
                <a:t>MEMETIC ALGORITHM FOR THE TRAVELING SALESMAN PROBLEM SOLUTION</a:t>
              </a:r>
            </a:p>
            <a:p>
              <a:pPr>
                <a:lnSpc>
                  <a:spcPts val="9118"/>
                </a:lnSpc>
              </a:pPr>
            </a:p>
          </p:txBody>
        </p:sp>
        <p:sp>
          <p:nvSpPr>
            <p:cNvPr name="TextBox 6" id="6"/>
            <p:cNvSpPr txBox="true"/>
            <p:nvPr/>
          </p:nvSpPr>
          <p:spPr>
            <a:xfrm rot="0">
              <a:off x="0" y="-66675"/>
              <a:ext cx="9308406" cy="2098675"/>
            </a:xfrm>
            <a:prstGeom prst="rect">
              <a:avLst/>
            </a:prstGeom>
          </p:spPr>
          <p:txBody>
            <a:bodyPr anchor="t" rtlCol="false" tIns="0" lIns="0" bIns="0" rIns="0">
              <a:spAutoFit/>
            </a:bodyPr>
            <a:lstStyle/>
            <a:p>
              <a:pPr>
                <a:lnSpc>
                  <a:spcPts val="4200"/>
                </a:lnSpc>
              </a:pPr>
              <a:r>
                <a:rPr lang="en-US" sz="3000">
                  <a:solidFill>
                    <a:srgbClr val="FFFFFF"/>
                  </a:solidFill>
                  <a:latin typeface="Libre Franklin Medium"/>
                </a:rPr>
                <a:t>IND 4919 INTRODUCTION TO COMPUTATIONAL INTELLIGENCE</a:t>
              </a:r>
            </a:p>
            <a:p>
              <a:pPr>
                <a:lnSpc>
                  <a:spcPts val="4200"/>
                </a:lnSpc>
              </a:pPr>
            </a:p>
          </p:txBody>
        </p:sp>
      </p:grpSp>
      <p:sp>
        <p:nvSpPr>
          <p:cNvPr name="TextBox 7" id="7"/>
          <p:cNvSpPr txBox="true"/>
          <p:nvPr/>
        </p:nvSpPr>
        <p:spPr>
          <a:xfrm rot="0">
            <a:off x="1028700" y="9106223"/>
            <a:ext cx="11811944" cy="481330"/>
          </a:xfrm>
          <a:prstGeom prst="rect">
            <a:avLst/>
          </a:prstGeom>
        </p:spPr>
        <p:txBody>
          <a:bodyPr anchor="t" rtlCol="false" tIns="0" lIns="0" bIns="0" rIns="0">
            <a:spAutoFit/>
          </a:bodyPr>
          <a:lstStyle/>
          <a:p>
            <a:pPr>
              <a:lnSpc>
                <a:spcPts val="3919"/>
              </a:lnSpc>
            </a:pPr>
            <a:r>
              <a:rPr lang="en-US" sz="2799">
                <a:solidFill>
                  <a:srgbClr val="000000"/>
                </a:solidFill>
                <a:latin typeface="Libre Franklin Light"/>
              </a:rPr>
              <a:t>BURAK ÖKSÜZ 2020503087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50720" y="5138738"/>
            <a:ext cx="19238720" cy="4762"/>
          </a:xfrm>
          <a:prstGeom prst="line">
            <a:avLst/>
          </a:prstGeom>
          <a:ln cap="rnd" w="9525">
            <a:solidFill>
              <a:srgbClr val="000000">
                <a:alpha val="34902"/>
              </a:srgbClr>
            </a:solidFill>
            <a:prstDash val="solid"/>
            <a:headEnd type="none" len="sm" w="sm"/>
            <a:tailEnd type="none" len="sm" w="sm"/>
          </a:ln>
        </p:spPr>
      </p:sp>
      <p:sp>
        <p:nvSpPr>
          <p:cNvPr name="AutoShape 3" id="3"/>
          <p:cNvSpPr/>
          <p:nvPr/>
        </p:nvSpPr>
        <p:spPr>
          <a:xfrm>
            <a:off x="-223270" y="1390670"/>
            <a:ext cx="19313131" cy="0"/>
          </a:xfrm>
          <a:prstGeom prst="line">
            <a:avLst/>
          </a:prstGeom>
          <a:ln cap="rnd" w="9525">
            <a:solidFill>
              <a:srgbClr val="000000">
                <a:alpha val="34902"/>
              </a:srgbClr>
            </a:solidFill>
            <a:prstDash val="solid"/>
            <a:headEnd type="none" len="sm" w="sm"/>
            <a:tailEnd type="none" len="sm" w="sm"/>
          </a:ln>
        </p:spPr>
      </p:sp>
      <p:sp>
        <p:nvSpPr>
          <p:cNvPr name="AutoShape 4" id="4"/>
          <p:cNvSpPr/>
          <p:nvPr/>
        </p:nvSpPr>
        <p:spPr>
          <a:xfrm flipH="true" flipV="true">
            <a:off x="11758610" y="-5306788"/>
            <a:ext cx="0" cy="6697458"/>
          </a:xfrm>
          <a:prstGeom prst="line">
            <a:avLst/>
          </a:prstGeom>
          <a:ln cap="rnd" w="9525">
            <a:solidFill>
              <a:srgbClr val="000000">
                <a:alpha val="49804"/>
              </a:srgbClr>
            </a:solidFill>
            <a:prstDash val="solid"/>
            <a:headEnd type="none" len="sm" w="sm"/>
            <a:tailEnd type="none" len="sm" w="sm"/>
          </a:ln>
        </p:spPr>
      </p:sp>
      <p:sp>
        <p:nvSpPr>
          <p:cNvPr name="Freeform 5" id="5"/>
          <p:cNvSpPr/>
          <p:nvPr/>
        </p:nvSpPr>
        <p:spPr>
          <a:xfrm flipH="false" flipV="false" rot="0">
            <a:off x="3118260" y="5322959"/>
            <a:ext cx="11241021" cy="4749727"/>
          </a:xfrm>
          <a:custGeom>
            <a:avLst/>
            <a:gdLst/>
            <a:ahLst/>
            <a:cxnLst/>
            <a:rect r="r" b="b" t="t" l="l"/>
            <a:pathLst>
              <a:path h="4749727" w="11241021">
                <a:moveTo>
                  <a:pt x="0" y="0"/>
                </a:moveTo>
                <a:lnTo>
                  <a:pt x="11241021" y="0"/>
                </a:lnTo>
                <a:lnTo>
                  <a:pt x="11241021" y="4749727"/>
                </a:lnTo>
                <a:lnTo>
                  <a:pt x="0" y="4749727"/>
                </a:lnTo>
                <a:lnTo>
                  <a:pt x="0" y="0"/>
                </a:lnTo>
                <a:close/>
              </a:path>
            </a:pathLst>
          </a:custGeom>
          <a:blipFill>
            <a:blip r:embed="rId2"/>
            <a:stretch>
              <a:fillRect l="0" t="0" r="0" b="0"/>
            </a:stretch>
          </a:blipFill>
        </p:spPr>
      </p:sp>
      <p:sp>
        <p:nvSpPr>
          <p:cNvPr name="TextBox 6" id="6"/>
          <p:cNvSpPr txBox="true"/>
          <p:nvPr/>
        </p:nvSpPr>
        <p:spPr>
          <a:xfrm rot="0">
            <a:off x="171445" y="258459"/>
            <a:ext cx="9261850" cy="1127449"/>
          </a:xfrm>
          <a:prstGeom prst="rect">
            <a:avLst/>
          </a:prstGeom>
        </p:spPr>
        <p:txBody>
          <a:bodyPr anchor="t" rtlCol="false" tIns="0" lIns="0" bIns="0" rIns="0">
            <a:spAutoFit/>
          </a:bodyPr>
          <a:lstStyle/>
          <a:p>
            <a:pPr>
              <a:lnSpc>
                <a:spcPts val="8987"/>
              </a:lnSpc>
            </a:pPr>
            <a:r>
              <a:rPr lang="en-US" sz="7489">
                <a:solidFill>
                  <a:srgbClr val="2C2EE6"/>
                </a:solidFill>
                <a:latin typeface="Libre Franklin Medium"/>
              </a:rPr>
              <a:t>Problemin Kısıtları</a:t>
            </a:r>
          </a:p>
        </p:txBody>
      </p:sp>
      <p:sp>
        <p:nvSpPr>
          <p:cNvPr name="TextBox 7" id="7"/>
          <p:cNvSpPr txBox="true"/>
          <p:nvPr/>
        </p:nvSpPr>
        <p:spPr>
          <a:xfrm rot="0">
            <a:off x="1028700" y="1907391"/>
            <a:ext cx="14971331" cy="2647950"/>
          </a:xfrm>
          <a:prstGeom prst="rect">
            <a:avLst/>
          </a:prstGeom>
        </p:spPr>
        <p:txBody>
          <a:bodyPr anchor="t" rtlCol="false" tIns="0" lIns="0" bIns="0" rIns="0">
            <a:spAutoFit/>
          </a:bodyPr>
          <a:lstStyle/>
          <a:p>
            <a:pPr>
              <a:lnSpc>
                <a:spcPts val="4200"/>
              </a:lnSpc>
            </a:pPr>
            <a:r>
              <a:rPr lang="en-US" sz="3000">
                <a:solidFill>
                  <a:srgbClr val="000000"/>
                </a:solidFill>
                <a:latin typeface="Libre Franklin Light"/>
              </a:rPr>
              <a:t>For döngüsü: Turdaki şehirler arasında dolaşır ve belirli kısıtlamalara göre turun geçerliliğini kontrol eder.</a:t>
            </a:r>
          </a:p>
          <a:p>
            <a:pPr>
              <a:lnSpc>
                <a:spcPts val="4200"/>
              </a:lnSpc>
            </a:pPr>
            <a:r>
              <a:rPr lang="en-US" sz="3000">
                <a:solidFill>
                  <a:srgbClr val="000000"/>
                </a:solidFill>
                <a:latin typeface="Libre Franklin Light"/>
              </a:rPr>
              <a:t>current_city_id: Şu anki şehirin kimliği</a:t>
            </a:r>
          </a:p>
          <a:p>
            <a:pPr>
              <a:lnSpc>
                <a:spcPts val="4200"/>
              </a:lnSpc>
            </a:pPr>
            <a:r>
              <a:rPr lang="en-US" sz="3000">
                <a:solidFill>
                  <a:srgbClr val="000000"/>
                </a:solidFill>
                <a:latin typeface="Libre Franklin Light"/>
              </a:rPr>
              <a:t>next_city_id: Bir sonraki şehirin kimliği</a:t>
            </a:r>
          </a:p>
          <a:p>
            <a:pPr>
              <a:lnSpc>
                <a:spcPts val="41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C2EE6"/>
        </a:solidFill>
      </p:bgPr>
    </p:bg>
    <p:spTree>
      <p:nvGrpSpPr>
        <p:cNvPr id="1" name=""/>
        <p:cNvGrpSpPr/>
        <p:nvPr/>
      </p:nvGrpSpPr>
      <p:grpSpPr>
        <a:xfrm>
          <a:off x="0" y="0"/>
          <a:ext cx="0" cy="0"/>
          <a:chOff x="0" y="0"/>
          <a:chExt cx="0" cy="0"/>
        </a:xfrm>
      </p:grpSpPr>
      <p:sp>
        <p:nvSpPr>
          <p:cNvPr name="TextBox 2" id="2"/>
          <p:cNvSpPr txBox="true"/>
          <p:nvPr/>
        </p:nvSpPr>
        <p:spPr>
          <a:xfrm rot="0">
            <a:off x="285482" y="2557628"/>
            <a:ext cx="11916003" cy="7266775"/>
          </a:xfrm>
          <a:prstGeom prst="rect">
            <a:avLst/>
          </a:prstGeom>
        </p:spPr>
        <p:txBody>
          <a:bodyPr anchor="t" rtlCol="false" tIns="0" lIns="0" bIns="0" rIns="0">
            <a:spAutoFit/>
          </a:bodyPr>
          <a:lstStyle/>
          <a:p>
            <a:pPr>
              <a:lnSpc>
                <a:spcPts val="4503"/>
              </a:lnSpc>
            </a:pPr>
            <a:r>
              <a:rPr lang="en-US" sz="3002">
                <a:solidFill>
                  <a:srgbClr val="FFFFFF"/>
                </a:solidFill>
                <a:latin typeface="Libre Franklin"/>
              </a:rPr>
              <a:t>Memetik algoritma, genetik algoritmaların temel öğelerini içeren bir optimizasyon yaklaşımıdır. İlk adım, potansiyel çözüm adaylarından oluşan bir başlangıç popülasyonu oluşturmaktır. Her aday, genetik algoritmalar gibi bireyi temsil eder. Fitness değerleri, çözüm kalitesini gösterir ve seçim, çaprazlama, mutasyon gibi genetik algoritma adımları kullanılarak bireyler arasında genetik malzemenin değişimini sağlar. Ayrıca, memetik algoritma, kültürel bilgileri ("memes") toplu bir havuzda toplar ve bu bilgileri bireyler arasında paylaşarak gelecek nesillere aktarır. Meme transferi, genetik evrim adımlarıyla birleştirilir. Seçim, çaprazlama, mutasyon ve meme transferi sonrasında yeni bir nesil oluşturulur ve belirli bir koşul karşılandığında algoritma sona erer, en iyi çözüm adayları raporlanır.</a:t>
            </a:r>
          </a:p>
        </p:txBody>
      </p:sp>
      <p:sp>
        <p:nvSpPr>
          <p:cNvPr name="AutoShape 3" id="3"/>
          <p:cNvSpPr/>
          <p:nvPr/>
        </p:nvSpPr>
        <p:spPr>
          <a:xfrm>
            <a:off x="-512565" y="1922338"/>
            <a:ext cx="19313131" cy="0"/>
          </a:xfrm>
          <a:prstGeom prst="line">
            <a:avLst/>
          </a:prstGeom>
          <a:ln cap="rnd" w="9525">
            <a:solidFill>
              <a:srgbClr val="FFFFFF">
                <a:alpha val="34902"/>
              </a:srgbClr>
            </a:solidFill>
            <a:prstDash val="solid"/>
            <a:headEnd type="none" len="sm" w="sm"/>
            <a:tailEnd type="none" len="sm" w="sm"/>
          </a:ln>
        </p:spPr>
      </p:sp>
      <p:sp>
        <p:nvSpPr>
          <p:cNvPr name="Freeform 4" id="4"/>
          <p:cNvSpPr/>
          <p:nvPr/>
        </p:nvSpPr>
        <p:spPr>
          <a:xfrm flipH="false" flipV="false" rot="0">
            <a:off x="13279670" y="1917575"/>
            <a:ext cx="5008330" cy="8345365"/>
          </a:xfrm>
          <a:custGeom>
            <a:avLst/>
            <a:gdLst/>
            <a:ahLst/>
            <a:cxnLst/>
            <a:rect r="r" b="b" t="t" l="l"/>
            <a:pathLst>
              <a:path h="8345365" w="5008330">
                <a:moveTo>
                  <a:pt x="0" y="0"/>
                </a:moveTo>
                <a:lnTo>
                  <a:pt x="5008330" y="0"/>
                </a:lnTo>
                <a:lnTo>
                  <a:pt x="5008330" y="8345365"/>
                </a:lnTo>
                <a:lnTo>
                  <a:pt x="0" y="8345365"/>
                </a:lnTo>
                <a:lnTo>
                  <a:pt x="0" y="0"/>
                </a:lnTo>
                <a:close/>
              </a:path>
            </a:pathLst>
          </a:custGeom>
          <a:blipFill>
            <a:blip r:embed="rId2"/>
            <a:stretch>
              <a:fillRect l="-5794" t="0" r="-5794" b="0"/>
            </a:stretch>
          </a:blipFill>
        </p:spPr>
      </p:sp>
      <p:sp>
        <p:nvSpPr>
          <p:cNvPr name="TextBox 5" id="5"/>
          <p:cNvSpPr txBox="true"/>
          <p:nvPr/>
        </p:nvSpPr>
        <p:spPr>
          <a:xfrm rot="0">
            <a:off x="1028700" y="869825"/>
            <a:ext cx="12914085" cy="1047750"/>
          </a:xfrm>
          <a:prstGeom prst="rect">
            <a:avLst/>
          </a:prstGeom>
        </p:spPr>
        <p:txBody>
          <a:bodyPr anchor="t" rtlCol="false" tIns="0" lIns="0" bIns="0" rIns="0">
            <a:spAutoFit/>
          </a:bodyPr>
          <a:lstStyle/>
          <a:p>
            <a:pPr>
              <a:lnSpc>
                <a:spcPts val="8279"/>
              </a:lnSpc>
            </a:pPr>
            <a:r>
              <a:rPr lang="en-US" sz="6899">
                <a:solidFill>
                  <a:srgbClr val="FFFFFF"/>
                </a:solidFill>
                <a:latin typeface="Libre Franklin Medium"/>
              </a:rPr>
              <a:t>Memetik Algoritma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C2EE6"/>
        </a:solidFill>
      </p:bgPr>
    </p:bg>
    <p:spTree>
      <p:nvGrpSpPr>
        <p:cNvPr id="1" name=""/>
        <p:cNvGrpSpPr/>
        <p:nvPr/>
      </p:nvGrpSpPr>
      <p:grpSpPr>
        <a:xfrm>
          <a:off x="0" y="0"/>
          <a:ext cx="0" cy="0"/>
          <a:chOff x="0" y="0"/>
          <a:chExt cx="0" cy="0"/>
        </a:xfrm>
      </p:grpSpPr>
      <p:sp>
        <p:nvSpPr>
          <p:cNvPr name="Freeform 2" id="2"/>
          <p:cNvSpPr/>
          <p:nvPr/>
        </p:nvSpPr>
        <p:spPr>
          <a:xfrm flipH="false" flipV="false" rot="0">
            <a:off x="11359481" y="-72782"/>
            <a:ext cx="6324911" cy="6324911"/>
          </a:xfrm>
          <a:custGeom>
            <a:avLst/>
            <a:gdLst/>
            <a:ahLst/>
            <a:cxnLst/>
            <a:rect r="r" b="b" t="t" l="l"/>
            <a:pathLst>
              <a:path h="6324911" w="6324911">
                <a:moveTo>
                  <a:pt x="0" y="0"/>
                </a:moveTo>
                <a:lnTo>
                  <a:pt x="6324911" y="0"/>
                </a:lnTo>
                <a:lnTo>
                  <a:pt x="6324911" y="6324911"/>
                </a:lnTo>
                <a:lnTo>
                  <a:pt x="0" y="6324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2180" y="8878653"/>
            <a:ext cx="17352212" cy="1135012"/>
          </a:xfrm>
          <a:custGeom>
            <a:avLst/>
            <a:gdLst/>
            <a:ahLst/>
            <a:cxnLst/>
            <a:rect r="r" b="b" t="t" l="l"/>
            <a:pathLst>
              <a:path h="1135012" w="17352212">
                <a:moveTo>
                  <a:pt x="0" y="0"/>
                </a:moveTo>
                <a:lnTo>
                  <a:pt x="17352212" y="0"/>
                </a:lnTo>
                <a:lnTo>
                  <a:pt x="17352212" y="1135011"/>
                </a:lnTo>
                <a:lnTo>
                  <a:pt x="0" y="1135011"/>
                </a:lnTo>
                <a:lnTo>
                  <a:pt x="0" y="0"/>
                </a:lnTo>
                <a:close/>
              </a:path>
            </a:pathLst>
          </a:custGeom>
          <a:blipFill>
            <a:blip r:embed="rId4"/>
            <a:stretch>
              <a:fillRect l="0" t="0" r="0" b="0"/>
            </a:stretch>
          </a:blipFill>
        </p:spPr>
      </p:sp>
      <p:sp>
        <p:nvSpPr>
          <p:cNvPr name="TextBox 4" id="4"/>
          <p:cNvSpPr txBox="true"/>
          <p:nvPr/>
        </p:nvSpPr>
        <p:spPr>
          <a:xfrm rot="0">
            <a:off x="332180" y="488803"/>
            <a:ext cx="9938094" cy="2600871"/>
          </a:xfrm>
          <a:prstGeom prst="rect">
            <a:avLst/>
          </a:prstGeom>
        </p:spPr>
        <p:txBody>
          <a:bodyPr anchor="t" rtlCol="false" tIns="0" lIns="0" bIns="0" rIns="0">
            <a:spAutoFit/>
          </a:bodyPr>
          <a:lstStyle/>
          <a:p>
            <a:pPr>
              <a:lnSpc>
                <a:spcPts val="5228"/>
              </a:lnSpc>
            </a:pPr>
            <a:r>
              <a:rPr lang="en-US" sz="3485">
                <a:solidFill>
                  <a:srgbClr val="FFFFFF"/>
                </a:solidFill>
                <a:latin typeface="Libre Franklin"/>
              </a:rPr>
              <a:t> İlk adım, potansiyel çözüm adaylarından oluşan bir başlangıç popülasyonu oluşturmayı içerir. Her aday, genetik algoritmalarda olduğu gibi bir bireyi temsil eder.</a:t>
            </a:r>
          </a:p>
        </p:txBody>
      </p:sp>
      <p:sp>
        <p:nvSpPr>
          <p:cNvPr name="TextBox 5" id="5"/>
          <p:cNvSpPr txBox="true"/>
          <p:nvPr/>
        </p:nvSpPr>
        <p:spPr>
          <a:xfrm rot="0">
            <a:off x="332180" y="3484359"/>
            <a:ext cx="10773291" cy="1659141"/>
          </a:xfrm>
          <a:prstGeom prst="rect">
            <a:avLst/>
          </a:prstGeom>
        </p:spPr>
        <p:txBody>
          <a:bodyPr anchor="t" rtlCol="false" tIns="0" lIns="0" bIns="0" rIns="0">
            <a:spAutoFit/>
          </a:bodyPr>
          <a:lstStyle/>
          <a:p>
            <a:pPr>
              <a:lnSpc>
                <a:spcPts val="4429"/>
              </a:lnSpc>
            </a:pPr>
            <a:r>
              <a:rPr lang="en-US" sz="2952">
                <a:solidFill>
                  <a:srgbClr val="FFFFFF"/>
                </a:solidFill>
                <a:latin typeface="Libre Franklin"/>
              </a:rPr>
              <a:t> Her bireyin uygunluk değeri (fitness) ve kültürel bilgileri (meme) daha sonra hesaplanacak şekilde None olarak atanmıştır.</a:t>
            </a:r>
          </a:p>
        </p:txBody>
      </p:sp>
      <p:sp>
        <p:nvSpPr>
          <p:cNvPr name="TextBox 6" id="6"/>
          <p:cNvSpPr txBox="true"/>
          <p:nvPr/>
        </p:nvSpPr>
        <p:spPr>
          <a:xfrm rot="0">
            <a:off x="332180" y="5534025"/>
            <a:ext cx="10773291" cy="1097166"/>
          </a:xfrm>
          <a:prstGeom prst="rect">
            <a:avLst/>
          </a:prstGeom>
        </p:spPr>
        <p:txBody>
          <a:bodyPr anchor="t" rtlCol="false" tIns="0" lIns="0" bIns="0" rIns="0">
            <a:spAutoFit/>
          </a:bodyPr>
          <a:lstStyle/>
          <a:p>
            <a:pPr>
              <a:lnSpc>
                <a:spcPts val="4429"/>
              </a:lnSpc>
            </a:pPr>
            <a:r>
              <a:rPr lang="en-US" sz="2952">
                <a:solidFill>
                  <a:srgbClr val="FFFFFF"/>
                </a:solidFill>
                <a:latin typeface="Libre Franklin"/>
              </a:rPr>
              <a:t>Fonksiyon, oluşturulan popülasyonu bir liste içinde döndürür. Bu liste, her bir bireyi içeren sözlükleri içerir</a:t>
            </a:r>
          </a:p>
        </p:txBody>
      </p:sp>
      <p:sp>
        <p:nvSpPr>
          <p:cNvPr name="TextBox 7" id="7"/>
          <p:cNvSpPr txBox="true"/>
          <p:nvPr/>
        </p:nvSpPr>
        <p:spPr>
          <a:xfrm rot="0">
            <a:off x="11105471" y="2041924"/>
            <a:ext cx="6832931" cy="2095500"/>
          </a:xfrm>
          <a:prstGeom prst="rect">
            <a:avLst/>
          </a:prstGeom>
        </p:spPr>
        <p:txBody>
          <a:bodyPr anchor="t" rtlCol="false" tIns="0" lIns="0" bIns="0" rIns="0">
            <a:spAutoFit/>
          </a:bodyPr>
          <a:lstStyle/>
          <a:p>
            <a:pPr algn="ctr">
              <a:lnSpc>
                <a:spcPts val="8279"/>
              </a:lnSpc>
            </a:pPr>
            <a:r>
              <a:rPr lang="en-US" sz="6899">
                <a:solidFill>
                  <a:srgbClr val="FFFFFF"/>
                </a:solidFill>
                <a:latin typeface="Libre Franklin Medium"/>
              </a:rPr>
              <a:t>Popülasyon Oluşturma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C2EE6"/>
        </a:solidFill>
      </p:bgPr>
    </p:bg>
    <p:spTree>
      <p:nvGrpSpPr>
        <p:cNvPr id="1" name=""/>
        <p:cNvGrpSpPr/>
        <p:nvPr/>
      </p:nvGrpSpPr>
      <p:grpSpPr>
        <a:xfrm>
          <a:off x="0" y="0"/>
          <a:ext cx="0" cy="0"/>
          <a:chOff x="0" y="0"/>
          <a:chExt cx="0" cy="0"/>
        </a:xfrm>
      </p:grpSpPr>
      <p:sp>
        <p:nvSpPr>
          <p:cNvPr name="Freeform 2" id="2"/>
          <p:cNvSpPr/>
          <p:nvPr/>
        </p:nvSpPr>
        <p:spPr>
          <a:xfrm flipH="false" flipV="false" rot="0">
            <a:off x="315378" y="6279281"/>
            <a:ext cx="13400189" cy="3542195"/>
          </a:xfrm>
          <a:custGeom>
            <a:avLst/>
            <a:gdLst/>
            <a:ahLst/>
            <a:cxnLst/>
            <a:rect r="r" b="b" t="t" l="l"/>
            <a:pathLst>
              <a:path h="3542195" w="13400189">
                <a:moveTo>
                  <a:pt x="0" y="0"/>
                </a:moveTo>
                <a:lnTo>
                  <a:pt x="13400190" y="0"/>
                </a:lnTo>
                <a:lnTo>
                  <a:pt x="13400190" y="3542195"/>
                </a:lnTo>
                <a:lnTo>
                  <a:pt x="0" y="3542195"/>
                </a:lnTo>
                <a:lnTo>
                  <a:pt x="0" y="0"/>
                </a:lnTo>
                <a:close/>
              </a:path>
            </a:pathLst>
          </a:custGeom>
          <a:blipFill>
            <a:blip r:embed="rId2"/>
            <a:stretch>
              <a:fillRect l="0" t="0" r="0" b="0"/>
            </a:stretch>
          </a:blipFill>
        </p:spPr>
      </p:sp>
      <p:sp>
        <p:nvSpPr>
          <p:cNvPr name="Freeform 3" id="3"/>
          <p:cNvSpPr/>
          <p:nvPr/>
        </p:nvSpPr>
        <p:spPr>
          <a:xfrm flipH="false" flipV="false" rot="0">
            <a:off x="11613491" y="-451641"/>
            <a:ext cx="6324911" cy="6324911"/>
          </a:xfrm>
          <a:custGeom>
            <a:avLst/>
            <a:gdLst/>
            <a:ahLst/>
            <a:cxnLst/>
            <a:rect r="r" b="b" t="t" l="l"/>
            <a:pathLst>
              <a:path h="6324911" w="6324911">
                <a:moveTo>
                  <a:pt x="0" y="0"/>
                </a:moveTo>
                <a:lnTo>
                  <a:pt x="6324911" y="0"/>
                </a:lnTo>
                <a:lnTo>
                  <a:pt x="6324911" y="6324911"/>
                </a:lnTo>
                <a:lnTo>
                  <a:pt x="0" y="63249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105471" y="2041924"/>
            <a:ext cx="6832931" cy="1047750"/>
          </a:xfrm>
          <a:prstGeom prst="rect">
            <a:avLst/>
          </a:prstGeom>
        </p:spPr>
        <p:txBody>
          <a:bodyPr anchor="t" rtlCol="false" tIns="0" lIns="0" bIns="0" rIns="0">
            <a:spAutoFit/>
          </a:bodyPr>
          <a:lstStyle/>
          <a:p>
            <a:pPr algn="ctr">
              <a:lnSpc>
                <a:spcPts val="8279"/>
              </a:lnSpc>
            </a:pPr>
            <a:r>
              <a:rPr lang="en-US" sz="6899">
                <a:solidFill>
                  <a:srgbClr val="FFFFFF"/>
                </a:solidFill>
                <a:latin typeface="Libre Franklin Medium"/>
              </a:rPr>
              <a:t>Crossover</a:t>
            </a:r>
          </a:p>
        </p:txBody>
      </p:sp>
      <p:sp>
        <p:nvSpPr>
          <p:cNvPr name="TextBox 5" id="5"/>
          <p:cNvSpPr txBox="true"/>
          <p:nvPr/>
        </p:nvSpPr>
        <p:spPr>
          <a:xfrm rot="0">
            <a:off x="315378" y="-285071"/>
            <a:ext cx="9938094" cy="5886996"/>
          </a:xfrm>
          <a:prstGeom prst="rect">
            <a:avLst/>
          </a:prstGeom>
        </p:spPr>
        <p:txBody>
          <a:bodyPr anchor="t" rtlCol="false" tIns="0" lIns="0" bIns="0" rIns="0">
            <a:spAutoFit/>
          </a:bodyPr>
          <a:lstStyle/>
          <a:p>
            <a:pPr>
              <a:lnSpc>
                <a:spcPts val="5228"/>
              </a:lnSpc>
            </a:pPr>
          </a:p>
          <a:p>
            <a:pPr>
              <a:lnSpc>
                <a:spcPts val="5228"/>
              </a:lnSpc>
            </a:pPr>
            <a:r>
              <a:rPr lang="en-US" sz="3485">
                <a:solidFill>
                  <a:srgbClr val="FFFFFF"/>
                </a:solidFill>
                <a:latin typeface="Libre Franklin"/>
              </a:rPr>
              <a:t>Bu kod, genetik algoritmada çaprazlama adımını temsil eden bir fonksiyonu içerir. Rastgele seçilen çaprazlama noktaları arasında genetik materyali birleştirerek iki ebeveyn turundan yeni bir çocuk turu oluşturur. Bu işlem, popülasyondaki bireyler arasında genetik çeşitliliği artırmak ve potansiyel daha iyi çözüm adayları üretmek amacıyla kullanılabilir.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C2EE6"/>
        </a:solidFill>
      </p:bgPr>
    </p:bg>
    <p:spTree>
      <p:nvGrpSpPr>
        <p:cNvPr id="1" name=""/>
        <p:cNvGrpSpPr/>
        <p:nvPr/>
      </p:nvGrpSpPr>
      <p:grpSpPr>
        <a:xfrm>
          <a:off x="0" y="0"/>
          <a:ext cx="0" cy="0"/>
          <a:chOff x="0" y="0"/>
          <a:chExt cx="0" cy="0"/>
        </a:xfrm>
      </p:grpSpPr>
      <p:sp>
        <p:nvSpPr>
          <p:cNvPr name="Freeform 2" id="2"/>
          <p:cNvSpPr/>
          <p:nvPr/>
        </p:nvSpPr>
        <p:spPr>
          <a:xfrm flipH="false" flipV="false" rot="0">
            <a:off x="11613491" y="-451641"/>
            <a:ext cx="6324911" cy="6324911"/>
          </a:xfrm>
          <a:custGeom>
            <a:avLst/>
            <a:gdLst/>
            <a:ahLst/>
            <a:cxnLst/>
            <a:rect r="r" b="b" t="t" l="l"/>
            <a:pathLst>
              <a:path h="6324911" w="6324911">
                <a:moveTo>
                  <a:pt x="0" y="0"/>
                </a:moveTo>
                <a:lnTo>
                  <a:pt x="6324911" y="0"/>
                </a:lnTo>
                <a:lnTo>
                  <a:pt x="6324911" y="6324911"/>
                </a:lnTo>
                <a:lnTo>
                  <a:pt x="0" y="6324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5594" y="7125021"/>
            <a:ext cx="13083363" cy="2597848"/>
          </a:xfrm>
          <a:custGeom>
            <a:avLst/>
            <a:gdLst/>
            <a:ahLst/>
            <a:cxnLst/>
            <a:rect r="r" b="b" t="t" l="l"/>
            <a:pathLst>
              <a:path h="2597848" w="13083363">
                <a:moveTo>
                  <a:pt x="0" y="0"/>
                </a:moveTo>
                <a:lnTo>
                  <a:pt x="13083364" y="0"/>
                </a:lnTo>
                <a:lnTo>
                  <a:pt x="13083364" y="2597847"/>
                </a:lnTo>
                <a:lnTo>
                  <a:pt x="0" y="2597847"/>
                </a:lnTo>
                <a:lnTo>
                  <a:pt x="0" y="0"/>
                </a:lnTo>
                <a:close/>
              </a:path>
            </a:pathLst>
          </a:custGeom>
          <a:blipFill>
            <a:blip r:embed="rId4"/>
            <a:stretch>
              <a:fillRect l="0" t="0" r="0" b="0"/>
            </a:stretch>
          </a:blipFill>
        </p:spPr>
      </p:sp>
      <p:sp>
        <p:nvSpPr>
          <p:cNvPr name="TextBox 4" id="4"/>
          <p:cNvSpPr txBox="true"/>
          <p:nvPr/>
        </p:nvSpPr>
        <p:spPr>
          <a:xfrm rot="0">
            <a:off x="11359481" y="2019397"/>
            <a:ext cx="6832931" cy="1047750"/>
          </a:xfrm>
          <a:prstGeom prst="rect">
            <a:avLst/>
          </a:prstGeom>
        </p:spPr>
        <p:txBody>
          <a:bodyPr anchor="t" rtlCol="false" tIns="0" lIns="0" bIns="0" rIns="0">
            <a:spAutoFit/>
          </a:bodyPr>
          <a:lstStyle/>
          <a:p>
            <a:pPr algn="ctr">
              <a:lnSpc>
                <a:spcPts val="8279"/>
              </a:lnSpc>
            </a:pPr>
            <a:r>
              <a:rPr lang="en-US" sz="6899">
                <a:solidFill>
                  <a:srgbClr val="FFFFFF"/>
                </a:solidFill>
                <a:latin typeface="Libre Franklin Medium"/>
              </a:rPr>
              <a:t>Mutasyon</a:t>
            </a:r>
          </a:p>
        </p:txBody>
      </p:sp>
      <p:sp>
        <p:nvSpPr>
          <p:cNvPr name="TextBox 5" id="5"/>
          <p:cNvSpPr txBox="true"/>
          <p:nvPr/>
        </p:nvSpPr>
        <p:spPr>
          <a:xfrm rot="0">
            <a:off x="315378" y="923925"/>
            <a:ext cx="9938094" cy="4572546"/>
          </a:xfrm>
          <a:prstGeom prst="rect">
            <a:avLst/>
          </a:prstGeom>
        </p:spPr>
        <p:txBody>
          <a:bodyPr anchor="t" rtlCol="false" tIns="0" lIns="0" bIns="0" rIns="0">
            <a:spAutoFit/>
          </a:bodyPr>
          <a:lstStyle/>
          <a:p>
            <a:pPr>
              <a:lnSpc>
                <a:spcPts val="5228"/>
              </a:lnSpc>
            </a:pPr>
            <a:r>
              <a:rPr lang="en-US" sz="3485">
                <a:solidFill>
                  <a:srgbClr val="FFFFFF"/>
                </a:solidFill>
                <a:latin typeface="Libre Franklin"/>
              </a:rPr>
              <a:t>Bu fonksiyon, genetik algoritmalarda mutasyon adımını temsil eder. Belirli bir mutasyon oranına bağlı olarak, bireyin turundaki iki rastgele şehiri değiştirir. Bu, popülasyondaki genetik çeşitliliği artırmaya yönelik bir mekanizmayı temsil eder, potansiyel olarak daha çeşitli çözüm adayları elde etmeye yardımcı olmaktadır.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C2EE6"/>
        </a:solidFill>
      </p:bgPr>
    </p:bg>
    <p:spTree>
      <p:nvGrpSpPr>
        <p:cNvPr id="1" name=""/>
        <p:cNvGrpSpPr/>
        <p:nvPr/>
      </p:nvGrpSpPr>
      <p:grpSpPr>
        <a:xfrm>
          <a:off x="0" y="0"/>
          <a:ext cx="0" cy="0"/>
          <a:chOff x="0" y="0"/>
          <a:chExt cx="0" cy="0"/>
        </a:xfrm>
      </p:grpSpPr>
      <p:sp>
        <p:nvSpPr>
          <p:cNvPr name="Freeform 2" id="2"/>
          <p:cNvSpPr/>
          <p:nvPr/>
        </p:nvSpPr>
        <p:spPr>
          <a:xfrm flipH="false" flipV="false" rot="0">
            <a:off x="11613491" y="-451641"/>
            <a:ext cx="6324911" cy="6324911"/>
          </a:xfrm>
          <a:custGeom>
            <a:avLst/>
            <a:gdLst/>
            <a:ahLst/>
            <a:cxnLst/>
            <a:rect r="r" b="b" t="t" l="l"/>
            <a:pathLst>
              <a:path h="6324911" w="6324911">
                <a:moveTo>
                  <a:pt x="0" y="0"/>
                </a:moveTo>
                <a:lnTo>
                  <a:pt x="6324911" y="0"/>
                </a:lnTo>
                <a:lnTo>
                  <a:pt x="6324911" y="6324911"/>
                </a:lnTo>
                <a:lnTo>
                  <a:pt x="0" y="63249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5594" y="7125021"/>
            <a:ext cx="13083363" cy="2597848"/>
          </a:xfrm>
          <a:custGeom>
            <a:avLst/>
            <a:gdLst/>
            <a:ahLst/>
            <a:cxnLst/>
            <a:rect r="r" b="b" t="t" l="l"/>
            <a:pathLst>
              <a:path h="2597848" w="13083363">
                <a:moveTo>
                  <a:pt x="0" y="0"/>
                </a:moveTo>
                <a:lnTo>
                  <a:pt x="13083364" y="0"/>
                </a:lnTo>
                <a:lnTo>
                  <a:pt x="13083364" y="2597847"/>
                </a:lnTo>
                <a:lnTo>
                  <a:pt x="0" y="2597847"/>
                </a:lnTo>
                <a:lnTo>
                  <a:pt x="0" y="0"/>
                </a:lnTo>
                <a:close/>
              </a:path>
            </a:pathLst>
          </a:custGeom>
          <a:blipFill>
            <a:blip r:embed="rId4"/>
            <a:stretch>
              <a:fillRect l="0" t="0" r="0" b="0"/>
            </a:stretch>
          </a:blipFill>
        </p:spPr>
      </p:sp>
      <p:sp>
        <p:nvSpPr>
          <p:cNvPr name="TextBox 4" id="4"/>
          <p:cNvSpPr txBox="true"/>
          <p:nvPr/>
        </p:nvSpPr>
        <p:spPr>
          <a:xfrm rot="0">
            <a:off x="11359481" y="2019397"/>
            <a:ext cx="6832931" cy="1047750"/>
          </a:xfrm>
          <a:prstGeom prst="rect">
            <a:avLst/>
          </a:prstGeom>
        </p:spPr>
        <p:txBody>
          <a:bodyPr anchor="t" rtlCol="false" tIns="0" lIns="0" bIns="0" rIns="0">
            <a:spAutoFit/>
          </a:bodyPr>
          <a:lstStyle/>
          <a:p>
            <a:pPr algn="ctr">
              <a:lnSpc>
                <a:spcPts val="8279"/>
              </a:lnSpc>
            </a:pPr>
            <a:r>
              <a:rPr lang="en-US" sz="6899">
                <a:solidFill>
                  <a:srgbClr val="FFFFFF"/>
                </a:solidFill>
                <a:latin typeface="Libre Franklin Medium"/>
              </a:rPr>
              <a:t>Mutasyon</a:t>
            </a:r>
          </a:p>
        </p:txBody>
      </p:sp>
      <p:sp>
        <p:nvSpPr>
          <p:cNvPr name="TextBox 5" id="5"/>
          <p:cNvSpPr txBox="true"/>
          <p:nvPr/>
        </p:nvSpPr>
        <p:spPr>
          <a:xfrm rot="0">
            <a:off x="315378" y="923925"/>
            <a:ext cx="9938094" cy="4572546"/>
          </a:xfrm>
          <a:prstGeom prst="rect">
            <a:avLst/>
          </a:prstGeom>
        </p:spPr>
        <p:txBody>
          <a:bodyPr anchor="t" rtlCol="false" tIns="0" lIns="0" bIns="0" rIns="0">
            <a:spAutoFit/>
          </a:bodyPr>
          <a:lstStyle/>
          <a:p>
            <a:pPr>
              <a:lnSpc>
                <a:spcPts val="5228"/>
              </a:lnSpc>
            </a:pPr>
            <a:r>
              <a:rPr lang="en-US" sz="3485">
                <a:solidFill>
                  <a:srgbClr val="FFFFFF"/>
                </a:solidFill>
                <a:latin typeface="Libre Franklin"/>
              </a:rPr>
              <a:t>Bu fonksiyon, genetik algoritmalarda mutasyon adımını temsil eder. Belirli bir mutasyon oranına bağlı olarak, bireyin turundaki iki rastgele şehiri değiştirir. Bu, popülasyondaki genetik çeşitliliği artırmaya yönelik bir mekanizmayı temsil eder, potansiyel olarak daha çeşitli çözüm adayları elde etmeye yardımcı olmaktadır.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0578" y="247541"/>
            <a:ext cx="11271211" cy="10039459"/>
            <a:chOff x="0" y="0"/>
            <a:chExt cx="15028281" cy="13385945"/>
          </a:xfrm>
        </p:grpSpPr>
        <p:sp>
          <p:nvSpPr>
            <p:cNvPr name="TextBox 3" id="3"/>
            <p:cNvSpPr txBox="true"/>
            <p:nvPr/>
          </p:nvSpPr>
          <p:spPr>
            <a:xfrm rot="0">
              <a:off x="0" y="-121285"/>
              <a:ext cx="15028281" cy="3095440"/>
            </a:xfrm>
            <a:prstGeom prst="rect">
              <a:avLst/>
            </a:prstGeom>
          </p:spPr>
          <p:txBody>
            <a:bodyPr anchor="t" rtlCol="false" tIns="0" lIns="0" bIns="0" rIns="0">
              <a:spAutoFit/>
            </a:bodyPr>
            <a:lstStyle/>
            <a:p>
              <a:pPr>
                <a:lnSpc>
                  <a:spcPts val="9457"/>
                </a:lnSpc>
              </a:pPr>
              <a:r>
                <a:rPr lang="en-US" sz="6755">
                  <a:solidFill>
                    <a:srgbClr val="2C2EE6"/>
                  </a:solidFill>
                  <a:latin typeface="Libre Franklin Semi-Bold"/>
                </a:rPr>
                <a:t>Memetik Algoritma Başlangıç Adımları:</a:t>
              </a:r>
            </a:p>
          </p:txBody>
        </p:sp>
        <p:sp>
          <p:nvSpPr>
            <p:cNvPr name="AutoShape 4" id="4"/>
            <p:cNvSpPr/>
            <p:nvPr/>
          </p:nvSpPr>
          <p:spPr>
            <a:xfrm>
              <a:off x="0" y="5796657"/>
              <a:ext cx="15028281" cy="0"/>
            </a:xfrm>
            <a:prstGeom prst="line">
              <a:avLst/>
            </a:prstGeom>
            <a:ln cap="rnd" w="12700">
              <a:solidFill>
                <a:srgbClr val="000000">
                  <a:alpha val="34902"/>
                </a:srgbClr>
              </a:solidFill>
              <a:prstDash val="solid"/>
              <a:headEnd type="none" len="sm" w="sm"/>
              <a:tailEnd type="none" len="sm" w="sm"/>
            </a:ln>
          </p:spPr>
        </p:sp>
        <p:sp>
          <p:nvSpPr>
            <p:cNvPr name="AutoShape 5" id="5"/>
            <p:cNvSpPr/>
            <p:nvPr/>
          </p:nvSpPr>
          <p:spPr>
            <a:xfrm>
              <a:off x="0" y="7317106"/>
              <a:ext cx="15028281" cy="0"/>
            </a:xfrm>
            <a:prstGeom prst="line">
              <a:avLst/>
            </a:prstGeom>
            <a:ln cap="rnd" w="12700">
              <a:solidFill>
                <a:srgbClr val="000000">
                  <a:alpha val="34902"/>
                </a:srgbClr>
              </a:solidFill>
              <a:prstDash val="solid"/>
              <a:headEnd type="none" len="sm" w="sm"/>
              <a:tailEnd type="none" len="sm" w="sm"/>
            </a:ln>
          </p:spPr>
        </p:sp>
        <p:sp>
          <p:nvSpPr>
            <p:cNvPr name="AutoShape 6" id="6"/>
            <p:cNvSpPr/>
            <p:nvPr/>
          </p:nvSpPr>
          <p:spPr>
            <a:xfrm>
              <a:off x="0" y="9586856"/>
              <a:ext cx="15028281" cy="0"/>
            </a:xfrm>
            <a:prstGeom prst="line">
              <a:avLst/>
            </a:prstGeom>
            <a:ln cap="rnd" w="12700">
              <a:solidFill>
                <a:srgbClr val="000000">
                  <a:alpha val="34902"/>
                </a:srgbClr>
              </a:solidFill>
              <a:prstDash val="solid"/>
              <a:headEnd type="none" len="sm" w="sm"/>
              <a:tailEnd type="none" len="sm" w="sm"/>
            </a:ln>
          </p:spPr>
        </p:sp>
        <p:sp>
          <p:nvSpPr>
            <p:cNvPr name="AutoShape 7" id="7"/>
            <p:cNvSpPr/>
            <p:nvPr/>
          </p:nvSpPr>
          <p:spPr>
            <a:xfrm>
              <a:off x="0" y="11856606"/>
              <a:ext cx="15028281" cy="0"/>
            </a:xfrm>
            <a:prstGeom prst="line">
              <a:avLst/>
            </a:prstGeom>
            <a:ln cap="rnd" w="12700">
              <a:solidFill>
                <a:srgbClr val="000000">
                  <a:alpha val="34902"/>
                </a:srgbClr>
              </a:solidFill>
              <a:prstDash val="solid"/>
              <a:headEnd type="none" len="sm" w="sm"/>
              <a:tailEnd type="none" len="sm" w="sm"/>
            </a:ln>
          </p:spPr>
        </p:sp>
        <p:sp>
          <p:nvSpPr>
            <p:cNvPr name="AutoShape 8" id="8"/>
            <p:cNvSpPr/>
            <p:nvPr/>
          </p:nvSpPr>
          <p:spPr>
            <a:xfrm>
              <a:off x="0" y="13379595"/>
              <a:ext cx="15028281" cy="0"/>
            </a:xfrm>
            <a:prstGeom prst="line">
              <a:avLst/>
            </a:prstGeom>
            <a:ln cap="rnd" w="12700">
              <a:solidFill>
                <a:srgbClr val="000000">
                  <a:alpha val="34902"/>
                </a:srgbClr>
              </a:solidFill>
              <a:prstDash val="solid"/>
              <a:headEnd type="none" len="sm" w="sm"/>
              <a:tailEnd type="none" len="sm" w="sm"/>
            </a:ln>
          </p:spPr>
        </p:sp>
        <p:sp>
          <p:nvSpPr>
            <p:cNvPr name="TextBox 9" id="9"/>
            <p:cNvSpPr txBox="true"/>
            <p:nvPr/>
          </p:nvSpPr>
          <p:spPr>
            <a:xfrm rot="0">
              <a:off x="0" y="3902533"/>
              <a:ext cx="15028281" cy="1413722"/>
            </a:xfrm>
            <a:prstGeom prst="rect">
              <a:avLst/>
            </a:prstGeom>
          </p:spPr>
          <p:txBody>
            <a:bodyPr anchor="t" rtlCol="false" tIns="0" lIns="0" bIns="0" rIns="0">
              <a:spAutoFit/>
            </a:bodyPr>
            <a:lstStyle/>
            <a:p>
              <a:pPr>
                <a:lnSpc>
                  <a:spcPts val="4479"/>
                </a:lnSpc>
              </a:pPr>
              <a:r>
                <a:rPr lang="en-US" sz="2799">
                  <a:solidFill>
                    <a:srgbClr val="000000"/>
                  </a:solidFill>
                  <a:latin typeface="Libre Franklin Light"/>
                </a:rPr>
                <a:t>İl</a:t>
              </a:r>
              <a:r>
                <a:rPr lang="en-US" sz="2799">
                  <a:solidFill>
                    <a:srgbClr val="000000"/>
                  </a:solidFill>
                  <a:latin typeface="Libre Franklin Light"/>
                </a:rPr>
                <a:t>k olarak, başlangıç ve bitiş şehirleri ayrı olarak saklanır.</a:t>
              </a:r>
            </a:p>
            <a:p>
              <a:pPr>
                <a:lnSpc>
                  <a:spcPts val="4479"/>
                </a:lnSpc>
              </a:pPr>
            </a:p>
          </p:txBody>
        </p:sp>
        <p:sp>
          <p:nvSpPr>
            <p:cNvPr name="TextBox 10" id="10"/>
            <p:cNvSpPr txBox="true"/>
            <p:nvPr/>
          </p:nvSpPr>
          <p:spPr>
            <a:xfrm rot="0">
              <a:off x="0" y="6172283"/>
              <a:ext cx="15028281" cy="664422"/>
            </a:xfrm>
            <a:prstGeom prst="rect">
              <a:avLst/>
            </a:prstGeom>
          </p:spPr>
          <p:txBody>
            <a:bodyPr anchor="t" rtlCol="false" tIns="0" lIns="0" bIns="0" rIns="0">
              <a:spAutoFit/>
            </a:bodyPr>
            <a:lstStyle/>
            <a:p>
              <a:pPr>
                <a:lnSpc>
                  <a:spcPts val="4480"/>
                </a:lnSpc>
              </a:pPr>
              <a:r>
                <a:rPr lang="en-US" sz="2799">
                  <a:solidFill>
                    <a:srgbClr val="000000"/>
                  </a:solidFill>
                  <a:latin typeface="Libre Franklin Light"/>
                </a:rPr>
                <a:t>Şehir listesi, başlangıç ve bitiş şehirleri çıkarılarak güncellenir.</a:t>
              </a:r>
            </a:p>
          </p:txBody>
        </p:sp>
        <p:sp>
          <p:nvSpPr>
            <p:cNvPr name="TextBox 11" id="11"/>
            <p:cNvSpPr txBox="true"/>
            <p:nvPr/>
          </p:nvSpPr>
          <p:spPr>
            <a:xfrm rot="0">
              <a:off x="0" y="7692733"/>
              <a:ext cx="15028281" cy="1413722"/>
            </a:xfrm>
            <a:prstGeom prst="rect">
              <a:avLst/>
            </a:prstGeom>
          </p:spPr>
          <p:txBody>
            <a:bodyPr anchor="t" rtlCol="false" tIns="0" lIns="0" bIns="0" rIns="0">
              <a:spAutoFit/>
            </a:bodyPr>
            <a:lstStyle/>
            <a:p>
              <a:pPr>
                <a:lnSpc>
                  <a:spcPts val="4480"/>
                </a:lnSpc>
              </a:pPr>
              <a:r>
                <a:rPr lang="en-US" sz="2799">
                  <a:solidFill>
                    <a:srgbClr val="000000"/>
                  </a:solidFill>
                  <a:latin typeface="Libre Franklin Light"/>
                </a:rPr>
                <a:t>Popülasyon başlatılır ve her bireyin başlangıç uygunluk değeri None olarak atanır.</a:t>
              </a:r>
            </a:p>
          </p:txBody>
        </p:sp>
        <p:sp>
          <p:nvSpPr>
            <p:cNvPr name="TextBox 12" id="12"/>
            <p:cNvSpPr txBox="true"/>
            <p:nvPr/>
          </p:nvSpPr>
          <p:spPr>
            <a:xfrm rot="0">
              <a:off x="0" y="9962482"/>
              <a:ext cx="15028281" cy="1413722"/>
            </a:xfrm>
            <a:prstGeom prst="rect">
              <a:avLst/>
            </a:prstGeom>
          </p:spPr>
          <p:txBody>
            <a:bodyPr anchor="t" rtlCol="false" tIns="0" lIns="0" bIns="0" rIns="0">
              <a:spAutoFit/>
            </a:bodyPr>
            <a:lstStyle/>
            <a:p>
              <a:pPr>
                <a:lnSpc>
                  <a:spcPts val="4480"/>
                </a:lnSpc>
              </a:pPr>
              <a:r>
                <a:rPr lang="en-US" sz="2799">
                  <a:solidFill>
                    <a:srgbClr val="000000"/>
                  </a:solidFill>
                  <a:latin typeface="Libre Franklin Light"/>
                </a:rPr>
                <a:t>En iyi uygunluk ve tur değişkenleri başlangıçta sıfır ve None olarak atanır.</a:t>
              </a:r>
            </a:p>
          </p:txBody>
        </p:sp>
      </p:grpSp>
      <p:sp>
        <p:nvSpPr>
          <p:cNvPr name="Freeform 13" id="13"/>
          <p:cNvSpPr/>
          <p:nvPr/>
        </p:nvSpPr>
        <p:spPr>
          <a:xfrm flipH="false" flipV="false" rot="0">
            <a:off x="9506901" y="247541"/>
            <a:ext cx="7752399" cy="2481328"/>
          </a:xfrm>
          <a:custGeom>
            <a:avLst/>
            <a:gdLst/>
            <a:ahLst/>
            <a:cxnLst/>
            <a:rect r="r" b="b" t="t" l="l"/>
            <a:pathLst>
              <a:path h="2481328" w="7752399">
                <a:moveTo>
                  <a:pt x="0" y="0"/>
                </a:moveTo>
                <a:lnTo>
                  <a:pt x="7752399" y="0"/>
                </a:lnTo>
                <a:lnTo>
                  <a:pt x="7752399" y="2481328"/>
                </a:lnTo>
                <a:lnTo>
                  <a:pt x="0" y="2481328"/>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540" y="2216331"/>
            <a:ext cx="7673896" cy="6861694"/>
            <a:chOff x="0" y="0"/>
            <a:chExt cx="10231861" cy="9148926"/>
          </a:xfrm>
        </p:grpSpPr>
        <p:sp>
          <p:nvSpPr>
            <p:cNvPr name="AutoShape 3" id="3"/>
            <p:cNvSpPr/>
            <p:nvPr/>
          </p:nvSpPr>
          <p:spPr>
            <a:xfrm>
              <a:off x="0" y="2105465"/>
              <a:ext cx="10231861" cy="0"/>
            </a:xfrm>
            <a:prstGeom prst="line">
              <a:avLst/>
            </a:prstGeom>
            <a:ln cap="rnd" w="8647">
              <a:solidFill>
                <a:srgbClr val="000000">
                  <a:alpha val="34902"/>
                </a:srgbClr>
              </a:solidFill>
              <a:prstDash val="solid"/>
              <a:headEnd type="none" len="sm" w="sm"/>
              <a:tailEnd type="none" len="sm" w="sm"/>
            </a:ln>
          </p:spPr>
        </p:sp>
        <p:sp>
          <p:nvSpPr>
            <p:cNvPr name="AutoShape 4" id="4"/>
            <p:cNvSpPr/>
            <p:nvPr/>
          </p:nvSpPr>
          <p:spPr>
            <a:xfrm>
              <a:off x="0" y="4538006"/>
              <a:ext cx="10231861" cy="0"/>
            </a:xfrm>
            <a:prstGeom prst="line">
              <a:avLst/>
            </a:prstGeom>
            <a:ln cap="rnd" w="8647">
              <a:solidFill>
                <a:srgbClr val="000000">
                  <a:alpha val="34902"/>
                </a:srgbClr>
              </a:solidFill>
              <a:prstDash val="solid"/>
              <a:headEnd type="none" len="sm" w="sm"/>
              <a:tailEnd type="none" len="sm" w="sm"/>
            </a:ln>
          </p:spPr>
        </p:sp>
        <p:sp>
          <p:nvSpPr>
            <p:cNvPr name="AutoShape 5" id="5"/>
            <p:cNvSpPr/>
            <p:nvPr/>
          </p:nvSpPr>
          <p:spPr>
            <a:xfrm>
              <a:off x="0" y="6322848"/>
              <a:ext cx="10231861" cy="0"/>
            </a:xfrm>
            <a:prstGeom prst="line">
              <a:avLst/>
            </a:prstGeom>
            <a:ln cap="rnd" w="8647">
              <a:solidFill>
                <a:srgbClr val="000000">
                  <a:alpha val="34902"/>
                </a:srgbClr>
              </a:solidFill>
              <a:prstDash val="solid"/>
              <a:headEnd type="none" len="sm" w="sm"/>
              <a:tailEnd type="none" len="sm" w="sm"/>
            </a:ln>
          </p:spPr>
        </p:sp>
        <p:sp>
          <p:nvSpPr>
            <p:cNvPr name="AutoShape 6" id="6"/>
            <p:cNvSpPr/>
            <p:nvPr/>
          </p:nvSpPr>
          <p:spPr>
            <a:xfrm>
              <a:off x="0" y="8107690"/>
              <a:ext cx="10231861" cy="0"/>
            </a:xfrm>
            <a:prstGeom prst="line">
              <a:avLst/>
            </a:prstGeom>
            <a:ln cap="rnd" w="8647">
              <a:solidFill>
                <a:srgbClr val="000000">
                  <a:alpha val="34902"/>
                </a:srgbClr>
              </a:solidFill>
              <a:prstDash val="solid"/>
              <a:headEnd type="none" len="sm" w="sm"/>
              <a:tailEnd type="none" len="sm" w="sm"/>
            </a:ln>
          </p:spPr>
        </p:sp>
        <p:sp>
          <p:nvSpPr>
            <p:cNvPr name="AutoShape 7" id="7"/>
            <p:cNvSpPr/>
            <p:nvPr/>
          </p:nvSpPr>
          <p:spPr>
            <a:xfrm>
              <a:off x="0" y="9144602"/>
              <a:ext cx="10231861" cy="0"/>
            </a:xfrm>
            <a:prstGeom prst="line">
              <a:avLst/>
            </a:prstGeom>
            <a:ln cap="rnd" w="8647">
              <a:solidFill>
                <a:srgbClr val="000000">
                  <a:alpha val="34902"/>
                </a:srgbClr>
              </a:solidFill>
              <a:prstDash val="solid"/>
              <a:headEnd type="none" len="sm" w="sm"/>
              <a:tailEnd type="none" len="sm" w="sm"/>
            </a:ln>
          </p:spPr>
        </p:sp>
        <p:sp>
          <p:nvSpPr>
            <p:cNvPr name="TextBox 8" id="8"/>
            <p:cNvSpPr txBox="true"/>
            <p:nvPr/>
          </p:nvSpPr>
          <p:spPr>
            <a:xfrm rot="0">
              <a:off x="0" y="-95250"/>
              <a:ext cx="10231861" cy="1873638"/>
            </a:xfrm>
            <a:prstGeom prst="rect">
              <a:avLst/>
            </a:prstGeom>
          </p:spPr>
          <p:txBody>
            <a:bodyPr anchor="t" rtlCol="false" tIns="0" lIns="0" bIns="0" rIns="0">
              <a:spAutoFit/>
            </a:bodyPr>
            <a:lstStyle/>
            <a:p>
              <a:pPr>
                <a:lnSpc>
                  <a:spcPts val="3890"/>
                </a:lnSpc>
              </a:pPr>
              <a:r>
                <a:rPr lang="en-US" sz="2431">
                  <a:solidFill>
                    <a:srgbClr val="000000"/>
                  </a:solidFill>
                  <a:latin typeface="Libre Franklin Light"/>
                </a:rPr>
                <a:t>Her bir iterasyonda, meme havuzu oluşturulur ve popülasyondaki bireylerin kültürel bilgileri (meme) kontrol edilir.</a:t>
              </a:r>
            </a:p>
          </p:txBody>
        </p:sp>
        <p:sp>
          <p:nvSpPr>
            <p:cNvPr name="TextBox 9" id="9"/>
            <p:cNvSpPr txBox="true"/>
            <p:nvPr/>
          </p:nvSpPr>
          <p:spPr>
            <a:xfrm rot="0">
              <a:off x="0" y="2337292"/>
              <a:ext cx="10231861" cy="1873638"/>
            </a:xfrm>
            <a:prstGeom prst="rect">
              <a:avLst/>
            </a:prstGeom>
          </p:spPr>
          <p:txBody>
            <a:bodyPr anchor="t" rtlCol="false" tIns="0" lIns="0" bIns="0" rIns="0">
              <a:spAutoFit/>
            </a:bodyPr>
            <a:lstStyle/>
            <a:p>
              <a:pPr>
                <a:lnSpc>
                  <a:spcPts val="3890"/>
                </a:lnSpc>
              </a:pPr>
              <a:r>
                <a:rPr lang="en-US" sz="2431">
                  <a:solidFill>
                    <a:srgbClr val="000000"/>
                  </a:solidFill>
                  <a:latin typeface="Libre Franklin Light"/>
                </a:rPr>
                <a:t>Eğer kültürel bilgisi olan bireyler varsa, en iyi kültürel bilgiye sahip olan birey seçilir ve diğer bireylere bu bilgi aktarılır.</a:t>
              </a:r>
            </a:p>
          </p:txBody>
        </p:sp>
        <p:sp>
          <p:nvSpPr>
            <p:cNvPr name="TextBox 10" id="10"/>
            <p:cNvSpPr txBox="true"/>
            <p:nvPr/>
          </p:nvSpPr>
          <p:spPr>
            <a:xfrm rot="0">
              <a:off x="0" y="4769833"/>
              <a:ext cx="10231861" cy="1225938"/>
            </a:xfrm>
            <a:prstGeom prst="rect">
              <a:avLst/>
            </a:prstGeom>
          </p:spPr>
          <p:txBody>
            <a:bodyPr anchor="t" rtlCol="false" tIns="0" lIns="0" bIns="0" rIns="0">
              <a:spAutoFit/>
            </a:bodyPr>
            <a:lstStyle/>
            <a:p>
              <a:pPr>
                <a:lnSpc>
                  <a:spcPts val="3890"/>
                </a:lnSpc>
              </a:pPr>
              <a:r>
                <a:rPr lang="en-US" sz="2431">
                  <a:solidFill>
                    <a:srgbClr val="000000"/>
                  </a:solidFill>
                  <a:latin typeface="Libre Franklin Light"/>
                </a:rPr>
                <a:t>Bireylerin uygunluk değerleri güncellenir ve popülasyon uygunluk değerine göre sıralanır.</a:t>
              </a:r>
            </a:p>
          </p:txBody>
        </p:sp>
        <p:sp>
          <p:nvSpPr>
            <p:cNvPr name="TextBox 11" id="11"/>
            <p:cNvSpPr txBox="true"/>
            <p:nvPr/>
          </p:nvSpPr>
          <p:spPr>
            <a:xfrm rot="0">
              <a:off x="0" y="6554675"/>
              <a:ext cx="10231861" cy="1225938"/>
            </a:xfrm>
            <a:prstGeom prst="rect">
              <a:avLst/>
            </a:prstGeom>
          </p:spPr>
          <p:txBody>
            <a:bodyPr anchor="t" rtlCol="false" tIns="0" lIns="0" bIns="0" rIns="0">
              <a:spAutoFit/>
            </a:bodyPr>
            <a:lstStyle/>
            <a:p>
              <a:pPr>
                <a:lnSpc>
                  <a:spcPts val="3890"/>
                </a:lnSpc>
              </a:pPr>
              <a:r>
                <a:rPr lang="en-US" sz="2431">
                  <a:solidFill>
                    <a:srgbClr val="000000"/>
                  </a:solidFill>
                  <a:latin typeface="Libre Franklin Light"/>
                </a:rPr>
                <a:t>En iyi birey seçilir ve yeni popülasyon oluşturulur.</a:t>
              </a:r>
            </a:p>
            <a:p>
              <a:pPr>
                <a:lnSpc>
                  <a:spcPts val="3890"/>
                </a:lnSpc>
              </a:pPr>
            </a:p>
          </p:txBody>
        </p:sp>
      </p:grpSp>
      <p:sp>
        <p:nvSpPr>
          <p:cNvPr name="Freeform 12" id="12"/>
          <p:cNvSpPr/>
          <p:nvPr/>
        </p:nvSpPr>
        <p:spPr>
          <a:xfrm flipH="false" flipV="false" rot="0">
            <a:off x="8803295" y="2470142"/>
            <a:ext cx="9090531" cy="5563843"/>
          </a:xfrm>
          <a:custGeom>
            <a:avLst/>
            <a:gdLst/>
            <a:ahLst/>
            <a:cxnLst/>
            <a:rect r="r" b="b" t="t" l="l"/>
            <a:pathLst>
              <a:path h="5563843" w="9090531">
                <a:moveTo>
                  <a:pt x="0" y="0"/>
                </a:moveTo>
                <a:lnTo>
                  <a:pt x="9090531" y="0"/>
                </a:lnTo>
                <a:lnTo>
                  <a:pt x="9090531" y="5563843"/>
                </a:lnTo>
                <a:lnTo>
                  <a:pt x="0" y="5563843"/>
                </a:lnTo>
                <a:lnTo>
                  <a:pt x="0" y="0"/>
                </a:lnTo>
                <a:close/>
              </a:path>
            </a:pathLst>
          </a:custGeom>
          <a:blipFill>
            <a:blip r:embed="rId2"/>
            <a:stretch>
              <a:fillRect l="0" t="0" r="0" b="0"/>
            </a:stretch>
          </a:blipFill>
        </p:spPr>
      </p:sp>
      <p:sp>
        <p:nvSpPr>
          <p:cNvPr name="TextBox 13" id="13"/>
          <p:cNvSpPr txBox="true"/>
          <p:nvPr/>
        </p:nvSpPr>
        <p:spPr>
          <a:xfrm rot="0">
            <a:off x="150146" y="-88826"/>
            <a:ext cx="10243522" cy="2130276"/>
          </a:xfrm>
          <a:prstGeom prst="rect">
            <a:avLst/>
          </a:prstGeom>
        </p:spPr>
        <p:txBody>
          <a:bodyPr anchor="t" rtlCol="false" tIns="0" lIns="0" bIns="0" rIns="0">
            <a:spAutoFit/>
          </a:bodyPr>
          <a:lstStyle/>
          <a:p>
            <a:pPr>
              <a:lnSpc>
                <a:spcPts val="8595"/>
              </a:lnSpc>
            </a:pPr>
            <a:r>
              <a:rPr lang="en-US" sz="6139">
                <a:solidFill>
                  <a:srgbClr val="2C2EE6"/>
                </a:solidFill>
                <a:latin typeface="Libre Franklin Semi-Bold"/>
              </a:rPr>
              <a:t>Memetik Algoritma Popülasyon İterasyonları:</a:t>
            </a:r>
          </a:p>
        </p:txBody>
      </p:sp>
      <p:sp>
        <p:nvSpPr>
          <p:cNvPr name="AutoShape 14" id="14"/>
          <p:cNvSpPr/>
          <p:nvPr/>
        </p:nvSpPr>
        <p:spPr>
          <a:xfrm>
            <a:off x="9144000" y="9078025"/>
            <a:ext cx="10243522" cy="0"/>
          </a:xfrm>
          <a:prstGeom prst="line">
            <a:avLst/>
          </a:prstGeom>
          <a:ln cap="rnd" w="9525">
            <a:solidFill>
              <a:srgbClr val="000000">
                <a:alpha val="34902"/>
              </a:srgbClr>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8013" y="2470142"/>
            <a:ext cx="7673896" cy="7347469"/>
            <a:chOff x="0" y="0"/>
            <a:chExt cx="10231861" cy="9796626"/>
          </a:xfrm>
        </p:grpSpPr>
        <p:sp>
          <p:nvSpPr>
            <p:cNvPr name="AutoShape 3" id="3"/>
            <p:cNvSpPr/>
            <p:nvPr/>
          </p:nvSpPr>
          <p:spPr>
            <a:xfrm>
              <a:off x="0" y="2105465"/>
              <a:ext cx="10231861" cy="0"/>
            </a:xfrm>
            <a:prstGeom prst="line">
              <a:avLst/>
            </a:prstGeom>
            <a:ln cap="rnd" w="8647">
              <a:solidFill>
                <a:srgbClr val="000000">
                  <a:alpha val="34902"/>
                </a:srgbClr>
              </a:solidFill>
              <a:prstDash val="solid"/>
              <a:headEnd type="none" len="sm" w="sm"/>
              <a:tailEnd type="none" len="sm" w="sm"/>
            </a:ln>
          </p:spPr>
        </p:sp>
        <p:sp>
          <p:nvSpPr>
            <p:cNvPr name="AutoShape 4" id="4"/>
            <p:cNvSpPr/>
            <p:nvPr/>
          </p:nvSpPr>
          <p:spPr>
            <a:xfrm>
              <a:off x="0" y="5185706"/>
              <a:ext cx="10231861" cy="0"/>
            </a:xfrm>
            <a:prstGeom prst="line">
              <a:avLst/>
            </a:prstGeom>
            <a:ln cap="rnd" w="8647">
              <a:solidFill>
                <a:srgbClr val="000000">
                  <a:alpha val="34902"/>
                </a:srgbClr>
              </a:solidFill>
              <a:prstDash val="solid"/>
              <a:headEnd type="none" len="sm" w="sm"/>
              <a:tailEnd type="none" len="sm" w="sm"/>
            </a:ln>
          </p:spPr>
        </p:sp>
        <p:sp>
          <p:nvSpPr>
            <p:cNvPr name="AutoShape 5" id="5"/>
            <p:cNvSpPr/>
            <p:nvPr/>
          </p:nvSpPr>
          <p:spPr>
            <a:xfrm>
              <a:off x="0" y="6970548"/>
              <a:ext cx="10231861" cy="0"/>
            </a:xfrm>
            <a:prstGeom prst="line">
              <a:avLst/>
            </a:prstGeom>
            <a:ln cap="rnd" w="8647">
              <a:solidFill>
                <a:srgbClr val="000000">
                  <a:alpha val="34902"/>
                </a:srgbClr>
              </a:solidFill>
              <a:prstDash val="solid"/>
              <a:headEnd type="none" len="sm" w="sm"/>
              <a:tailEnd type="none" len="sm" w="sm"/>
            </a:ln>
          </p:spPr>
        </p:sp>
        <p:sp>
          <p:nvSpPr>
            <p:cNvPr name="AutoShape 6" id="6"/>
            <p:cNvSpPr/>
            <p:nvPr/>
          </p:nvSpPr>
          <p:spPr>
            <a:xfrm>
              <a:off x="0" y="9792302"/>
              <a:ext cx="10231861" cy="0"/>
            </a:xfrm>
            <a:prstGeom prst="line">
              <a:avLst/>
            </a:prstGeom>
            <a:ln cap="rnd" w="8647">
              <a:solidFill>
                <a:srgbClr val="000000">
                  <a:alpha val="34902"/>
                </a:srgbClr>
              </a:solidFill>
              <a:prstDash val="solid"/>
              <a:headEnd type="none" len="sm" w="sm"/>
              <a:tailEnd type="none" len="sm" w="sm"/>
            </a:ln>
          </p:spPr>
        </p:sp>
        <p:sp>
          <p:nvSpPr>
            <p:cNvPr name="TextBox 7" id="7"/>
            <p:cNvSpPr txBox="true"/>
            <p:nvPr/>
          </p:nvSpPr>
          <p:spPr>
            <a:xfrm rot="0">
              <a:off x="0" y="-95250"/>
              <a:ext cx="10231861" cy="1873638"/>
            </a:xfrm>
            <a:prstGeom prst="rect">
              <a:avLst/>
            </a:prstGeom>
          </p:spPr>
          <p:txBody>
            <a:bodyPr anchor="t" rtlCol="false" tIns="0" lIns="0" bIns="0" rIns="0">
              <a:spAutoFit/>
            </a:bodyPr>
            <a:lstStyle/>
            <a:p>
              <a:pPr>
                <a:lnSpc>
                  <a:spcPts val="3890"/>
                </a:lnSpc>
              </a:pPr>
              <a:r>
                <a:rPr lang="en-US" sz="2431">
                  <a:solidFill>
                    <a:srgbClr val="000000"/>
                  </a:solidFill>
                  <a:latin typeface="Libre Franklin Light"/>
                </a:rPr>
                <a:t>Elitizm kullanılarak en iyi birey direkt yeni popülasyona eklenir.</a:t>
              </a:r>
            </a:p>
            <a:p>
              <a:pPr>
                <a:lnSpc>
                  <a:spcPts val="3890"/>
                </a:lnSpc>
              </a:pPr>
            </a:p>
          </p:txBody>
        </p:sp>
        <p:sp>
          <p:nvSpPr>
            <p:cNvPr name="TextBox 8" id="8"/>
            <p:cNvSpPr txBox="true"/>
            <p:nvPr/>
          </p:nvSpPr>
          <p:spPr>
            <a:xfrm rot="0">
              <a:off x="0" y="2337292"/>
              <a:ext cx="10231861" cy="2521338"/>
            </a:xfrm>
            <a:prstGeom prst="rect">
              <a:avLst/>
            </a:prstGeom>
          </p:spPr>
          <p:txBody>
            <a:bodyPr anchor="t" rtlCol="false" tIns="0" lIns="0" bIns="0" rIns="0">
              <a:spAutoFit/>
            </a:bodyPr>
            <a:lstStyle/>
            <a:p>
              <a:pPr>
                <a:lnSpc>
                  <a:spcPts val="3890"/>
                </a:lnSpc>
              </a:pPr>
              <a:r>
                <a:rPr lang="en-US" sz="2431">
                  <a:solidFill>
                    <a:srgbClr val="000000"/>
                  </a:solidFill>
                  <a:latin typeface="Libre Franklin Light"/>
                </a:rPr>
                <a:t>Geri kalan bireyler, popülasyon içinden rastgele seçilen iki ebeveynin çaprazlama ve mutasyon operatörleriyle üretilir.</a:t>
              </a:r>
            </a:p>
            <a:p>
              <a:pPr>
                <a:lnSpc>
                  <a:spcPts val="3890"/>
                </a:lnSpc>
              </a:pPr>
            </a:p>
          </p:txBody>
        </p:sp>
        <p:sp>
          <p:nvSpPr>
            <p:cNvPr name="TextBox 9" id="9"/>
            <p:cNvSpPr txBox="true"/>
            <p:nvPr/>
          </p:nvSpPr>
          <p:spPr>
            <a:xfrm rot="0">
              <a:off x="0" y="5417533"/>
              <a:ext cx="10231861" cy="1225938"/>
            </a:xfrm>
            <a:prstGeom prst="rect">
              <a:avLst/>
            </a:prstGeom>
          </p:spPr>
          <p:txBody>
            <a:bodyPr anchor="t" rtlCol="false" tIns="0" lIns="0" bIns="0" rIns="0">
              <a:spAutoFit/>
            </a:bodyPr>
            <a:lstStyle/>
            <a:p>
              <a:pPr>
                <a:lnSpc>
                  <a:spcPts val="3890"/>
                </a:lnSpc>
              </a:pPr>
              <a:r>
                <a:rPr lang="en-US" sz="2431">
                  <a:solidFill>
                    <a:srgbClr val="000000"/>
                  </a:solidFill>
                  <a:latin typeface="Libre Franklin Light"/>
                </a:rPr>
                <a:t>Üretilen çocuk turu geçerli mi kontrol edilir. Geçerli ise, yeni popülasyona eklenir.</a:t>
              </a:r>
            </a:p>
          </p:txBody>
        </p:sp>
      </p:grpSp>
      <p:sp>
        <p:nvSpPr>
          <p:cNvPr name="AutoShape 10" id="10"/>
          <p:cNvSpPr/>
          <p:nvPr/>
        </p:nvSpPr>
        <p:spPr>
          <a:xfrm>
            <a:off x="9144000" y="9078025"/>
            <a:ext cx="10243522" cy="0"/>
          </a:xfrm>
          <a:prstGeom prst="line">
            <a:avLst/>
          </a:prstGeom>
          <a:ln cap="rnd" w="9525">
            <a:solidFill>
              <a:srgbClr val="000000">
                <a:alpha val="34902"/>
              </a:srgbClr>
            </a:solidFill>
            <a:prstDash val="solid"/>
            <a:headEnd type="none" len="sm" w="sm"/>
            <a:tailEnd type="none" len="sm" w="sm"/>
          </a:ln>
        </p:spPr>
      </p:sp>
      <p:sp>
        <p:nvSpPr>
          <p:cNvPr name="Freeform 11" id="11"/>
          <p:cNvSpPr/>
          <p:nvPr/>
        </p:nvSpPr>
        <p:spPr>
          <a:xfrm flipH="false" flipV="false" rot="0">
            <a:off x="8556490" y="3361203"/>
            <a:ext cx="7765601" cy="2782674"/>
          </a:xfrm>
          <a:custGeom>
            <a:avLst/>
            <a:gdLst/>
            <a:ahLst/>
            <a:cxnLst/>
            <a:rect r="r" b="b" t="t" l="l"/>
            <a:pathLst>
              <a:path h="2782674" w="7765601">
                <a:moveTo>
                  <a:pt x="0" y="0"/>
                </a:moveTo>
                <a:lnTo>
                  <a:pt x="7765601" y="0"/>
                </a:lnTo>
                <a:lnTo>
                  <a:pt x="7765601" y="2782673"/>
                </a:lnTo>
                <a:lnTo>
                  <a:pt x="0" y="2782673"/>
                </a:lnTo>
                <a:lnTo>
                  <a:pt x="0" y="0"/>
                </a:lnTo>
                <a:close/>
              </a:path>
            </a:pathLst>
          </a:custGeom>
          <a:blipFill>
            <a:blip r:embed="rId2"/>
            <a:stretch>
              <a:fillRect l="0" t="0" r="0" b="0"/>
            </a:stretch>
          </a:blipFill>
        </p:spPr>
      </p:sp>
      <p:sp>
        <p:nvSpPr>
          <p:cNvPr name="TextBox 12" id="12"/>
          <p:cNvSpPr txBox="true"/>
          <p:nvPr/>
        </p:nvSpPr>
        <p:spPr>
          <a:xfrm rot="0">
            <a:off x="285308" y="-104775"/>
            <a:ext cx="11505035" cy="3220999"/>
          </a:xfrm>
          <a:prstGeom prst="rect">
            <a:avLst/>
          </a:prstGeom>
        </p:spPr>
        <p:txBody>
          <a:bodyPr anchor="t" rtlCol="false" tIns="0" lIns="0" bIns="0" rIns="0">
            <a:spAutoFit/>
          </a:bodyPr>
          <a:lstStyle/>
          <a:p>
            <a:pPr>
              <a:lnSpc>
                <a:spcPts val="8595"/>
              </a:lnSpc>
            </a:pPr>
            <a:r>
              <a:rPr lang="en-US" sz="6139">
                <a:solidFill>
                  <a:srgbClr val="2C2EE6"/>
                </a:solidFill>
                <a:latin typeface="Libre Franklin Semi-Bold"/>
              </a:rPr>
              <a:t>Memetik Algoritma </a:t>
            </a:r>
          </a:p>
          <a:p>
            <a:pPr>
              <a:lnSpc>
                <a:spcPts val="8595"/>
              </a:lnSpc>
            </a:pPr>
            <a:r>
              <a:rPr lang="en-US" sz="6139">
                <a:solidFill>
                  <a:srgbClr val="2C2EE6"/>
                </a:solidFill>
                <a:latin typeface="Libre Franklin Semi-Bold"/>
              </a:rPr>
              <a:t>Yeni Popülasyon Oluşturma:</a:t>
            </a:r>
          </a:p>
          <a:p>
            <a:pPr>
              <a:lnSpc>
                <a:spcPts val="8595"/>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8122" y="2380095"/>
            <a:ext cx="7673896" cy="7906905"/>
            <a:chOff x="0" y="0"/>
            <a:chExt cx="10231861" cy="10542540"/>
          </a:xfrm>
        </p:grpSpPr>
        <p:sp>
          <p:nvSpPr>
            <p:cNvPr name="AutoShape 3" id="3"/>
            <p:cNvSpPr/>
            <p:nvPr/>
          </p:nvSpPr>
          <p:spPr>
            <a:xfrm>
              <a:off x="0" y="2421272"/>
              <a:ext cx="10231861" cy="0"/>
            </a:xfrm>
            <a:prstGeom prst="line">
              <a:avLst/>
            </a:prstGeom>
            <a:ln cap="rnd" w="8647">
              <a:solidFill>
                <a:srgbClr val="000000">
                  <a:alpha val="34902"/>
                </a:srgbClr>
              </a:solidFill>
              <a:prstDash val="solid"/>
              <a:headEnd type="none" len="sm" w="sm"/>
              <a:tailEnd type="none" len="sm" w="sm"/>
            </a:ln>
          </p:spPr>
        </p:sp>
        <p:sp>
          <p:nvSpPr>
            <p:cNvPr name="AutoShape 4" id="4"/>
            <p:cNvSpPr/>
            <p:nvPr/>
          </p:nvSpPr>
          <p:spPr>
            <a:xfrm>
              <a:off x="0" y="5931621"/>
              <a:ext cx="10231861" cy="0"/>
            </a:xfrm>
            <a:prstGeom prst="line">
              <a:avLst/>
            </a:prstGeom>
            <a:ln cap="rnd" w="8647">
              <a:solidFill>
                <a:srgbClr val="000000">
                  <a:alpha val="34902"/>
                </a:srgbClr>
              </a:solidFill>
              <a:prstDash val="solid"/>
              <a:headEnd type="none" len="sm" w="sm"/>
              <a:tailEnd type="none" len="sm" w="sm"/>
            </a:ln>
          </p:spPr>
        </p:sp>
        <p:sp>
          <p:nvSpPr>
            <p:cNvPr name="AutoShape 5" id="5"/>
            <p:cNvSpPr/>
            <p:nvPr/>
          </p:nvSpPr>
          <p:spPr>
            <a:xfrm>
              <a:off x="0" y="10538217"/>
              <a:ext cx="10231861" cy="0"/>
            </a:xfrm>
            <a:prstGeom prst="line">
              <a:avLst/>
            </a:prstGeom>
            <a:ln cap="rnd" w="8647">
              <a:solidFill>
                <a:srgbClr val="000000">
                  <a:alpha val="34902"/>
                </a:srgbClr>
              </a:solidFill>
              <a:prstDash val="solid"/>
              <a:headEnd type="none" len="sm" w="sm"/>
              <a:tailEnd type="none" len="sm" w="sm"/>
            </a:ln>
          </p:spPr>
        </p:sp>
        <p:sp>
          <p:nvSpPr>
            <p:cNvPr name="TextBox 6" id="6"/>
            <p:cNvSpPr txBox="true"/>
            <p:nvPr/>
          </p:nvSpPr>
          <p:spPr>
            <a:xfrm rot="0">
              <a:off x="0" y="-114300"/>
              <a:ext cx="10231861" cy="2208495"/>
            </a:xfrm>
            <a:prstGeom prst="rect">
              <a:avLst/>
            </a:prstGeom>
          </p:spPr>
          <p:txBody>
            <a:bodyPr anchor="t" rtlCol="false" tIns="0" lIns="0" bIns="0" rIns="0">
              <a:spAutoFit/>
            </a:bodyPr>
            <a:lstStyle/>
            <a:p>
              <a:pPr>
                <a:lnSpc>
                  <a:spcPts val="4530"/>
                </a:lnSpc>
              </a:pPr>
              <a:r>
                <a:rPr lang="en-US" sz="2831">
                  <a:solidFill>
                    <a:srgbClr val="000000"/>
                  </a:solidFill>
                  <a:latin typeface="Libre Franklin Light"/>
                </a:rPr>
                <a:t>Her iterasyon sonunda en iyi uygunluk değeri ve tur yazdırılır.</a:t>
              </a:r>
            </a:p>
            <a:p>
              <a:pPr>
                <a:lnSpc>
                  <a:spcPts val="4530"/>
                </a:lnSpc>
              </a:pPr>
            </a:p>
          </p:txBody>
        </p:sp>
        <p:sp>
          <p:nvSpPr>
            <p:cNvPr name="TextBox 7" id="7"/>
            <p:cNvSpPr txBox="true"/>
            <p:nvPr/>
          </p:nvSpPr>
          <p:spPr>
            <a:xfrm rot="0">
              <a:off x="0" y="2634049"/>
              <a:ext cx="10231861" cy="2970495"/>
            </a:xfrm>
            <a:prstGeom prst="rect">
              <a:avLst/>
            </a:prstGeom>
          </p:spPr>
          <p:txBody>
            <a:bodyPr anchor="t" rtlCol="false" tIns="0" lIns="0" bIns="0" rIns="0">
              <a:spAutoFit/>
            </a:bodyPr>
            <a:lstStyle/>
            <a:p>
              <a:pPr>
                <a:lnSpc>
                  <a:spcPts val="4530"/>
                </a:lnSpc>
              </a:pPr>
              <a:r>
                <a:rPr lang="en-US" sz="2831">
                  <a:solidFill>
                    <a:srgbClr val="000000"/>
                  </a:solidFill>
                  <a:latin typeface="Libre Franklin Light"/>
                </a:rPr>
                <a:t>Eğer güncellenen en iyi uygunluk değeri, tüm geçmiş iterasyonlardaki en iyisini geçerse, bu değer ve tur güncellenir.</a:t>
              </a:r>
            </a:p>
            <a:p>
              <a:pPr>
                <a:lnSpc>
                  <a:spcPts val="4530"/>
                </a:lnSpc>
              </a:pPr>
            </a:p>
          </p:txBody>
        </p:sp>
      </p:grpSp>
      <p:sp>
        <p:nvSpPr>
          <p:cNvPr name="Freeform 8" id="8"/>
          <p:cNvSpPr/>
          <p:nvPr/>
        </p:nvSpPr>
        <p:spPr>
          <a:xfrm flipH="false" flipV="false" rot="0">
            <a:off x="1547098" y="7099759"/>
            <a:ext cx="13849848" cy="2420387"/>
          </a:xfrm>
          <a:custGeom>
            <a:avLst/>
            <a:gdLst/>
            <a:ahLst/>
            <a:cxnLst/>
            <a:rect r="r" b="b" t="t" l="l"/>
            <a:pathLst>
              <a:path h="2420387" w="13849848">
                <a:moveTo>
                  <a:pt x="0" y="0"/>
                </a:moveTo>
                <a:lnTo>
                  <a:pt x="13849848" y="0"/>
                </a:lnTo>
                <a:lnTo>
                  <a:pt x="13849848" y="2420387"/>
                </a:lnTo>
                <a:lnTo>
                  <a:pt x="0" y="2420387"/>
                </a:lnTo>
                <a:lnTo>
                  <a:pt x="0" y="0"/>
                </a:lnTo>
                <a:close/>
              </a:path>
            </a:pathLst>
          </a:custGeom>
          <a:blipFill>
            <a:blip r:embed="rId2"/>
            <a:stretch>
              <a:fillRect l="0" t="-6982" r="0" b="-8376"/>
            </a:stretch>
          </a:blipFill>
        </p:spPr>
      </p:sp>
      <p:sp>
        <p:nvSpPr>
          <p:cNvPr name="Freeform 9" id="9"/>
          <p:cNvSpPr/>
          <p:nvPr/>
        </p:nvSpPr>
        <p:spPr>
          <a:xfrm flipH="false" flipV="false" rot="0">
            <a:off x="11562751" y="178338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85308" y="-161601"/>
            <a:ext cx="10243522" cy="3325126"/>
          </a:xfrm>
          <a:prstGeom prst="rect">
            <a:avLst/>
          </a:prstGeom>
        </p:spPr>
        <p:txBody>
          <a:bodyPr anchor="t" rtlCol="false" tIns="0" lIns="0" bIns="0" rIns="0">
            <a:spAutoFit/>
          </a:bodyPr>
          <a:lstStyle/>
          <a:p>
            <a:pPr>
              <a:lnSpc>
                <a:spcPts val="8875"/>
              </a:lnSpc>
            </a:pPr>
            <a:r>
              <a:rPr lang="en-US" sz="6339">
                <a:solidFill>
                  <a:srgbClr val="2C2EE6"/>
                </a:solidFill>
                <a:latin typeface="Libre Franklin Semi-Bold"/>
              </a:rPr>
              <a:t>Memetik Algoritma İterasyon Sonu:</a:t>
            </a:r>
          </a:p>
          <a:p>
            <a:pPr>
              <a:lnSpc>
                <a:spcPts val="8875"/>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2623486"/>
            <a:ext cx="19313131" cy="0"/>
          </a:xfrm>
          <a:prstGeom prst="line">
            <a:avLst/>
          </a:prstGeom>
          <a:ln cap="rnd" w="9525">
            <a:solidFill>
              <a:srgbClr val="000000">
                <a:alpha val="34902"/>
              </a:srgbClr>
            </a:solidFill>
            <a:prstDash val="solid"/>
            <a:headEnd type="none" len="sm" w="sm"/>
            <a:tailEnd type="none" len="sm" w="sm"/>
          </a:ln>
        </p:spPr>
      </p:sp>
      <p:sp>
        <p:nvSpPr>
          <p:cNvPr name="Freeform 3" id="3"/>
          <p:cNvSpPr/>
          <p:nvPr/>
        </p:nvSpPr>
        <p:spPr>
          <a:xfrm flipH="false" flipV="false" rot="0">
            <a:off x="7468998" y="5769594"/>
            <a:ext cx="10819002" cy="4222050"/>
          </a:xfrm>
          <a:custGeom>
            <a:avLst/>
            <a:gdLst/>
            <a:ahLst/>
            <a:cxnLst/>
            <a:rect r="r" b="b" t="t" l="l"/>
            <a:pathLst>
              <a:path h="4222050" w="10819002">
                <a:moveTo>
                  <a:pt x="0" y="0"/>
                </a:moveTo>
                <a:lnTo>
                  <a:pt x="10819002" y="0"/>
                </a:lnTo>
                <a:lnTo>
                  <a:pt x="10819002" y="4222049"/>
                </a:lnTo>
                <a:lnTo>
                  <a:pt x="0" y="4222049"/>
                </a:lnTo>
                <a:lnTo>
                  <a:pt x="0" y="0"/>
                </a:lnTo>
                <a:close/>
              </a:path>
            </a:pathLst>
          </a:custGeom>
          <a:blipFill>
            <a:blip r:embed="rId2"/>
            <a:stretch>
              <a:fillRect l="0" t="0" r="0" b="0"/>
            </a:stretch>
          </a:blipFill>
        </p:spPr>
      </p:sp>
      <p:sp>
        <p:nvSpPr>
          <p:cNvPr name="TextBox 4" id="4"/>
          <p:cNvSpPr txBox="true"/>
          <p:nvPr/>
        </p:nvSpPr>
        <p:spPr>
          <a:xfrm rot="0">
            <a:off x="358969" y="848381"/>
            <a:ext cx="8955578"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Verilerin Hazırlanışı</a:t>
            </a:r>
          </a:p>
        </p:txBody>
      </p:sp>
      <p:sp>
        <p:nvSpPr>
          <p:cNvPr name="TextBox 5" id="5"/>
          <p:cNvSpPr txBox="true"/>
          <p:nvPr/>
        </p:nvSpPr>
        <p:spPr>
          <a:xfrm rot="0">
            <a:off x="358969" y="2894949"/>
            <a:ext cx="16697664" cy="3248978"/>
          </a:xfrm>
          <a:prstGeom prst="rect">
            <a:avLst/>
          </a:prstGeom>
        </p:spPr>
        <p:txBody>
          <a:bodyPr anchor="t" rtlCol="false" tIns="0" lIns="0" bIns="0" rIns="0">
            <a:spAutoFit/>
          </a:bodyPr>
          <a:lstStyle/>
          <a:p>
            <a:pPr>
              <a:lnSpc>
                <a:spcPts val="3712"/>
              </a:lnSpc>
            </a:pPr>
            <a:r>
              <a:rPr lang="en-US" sz="2474">
                <a:solidFill>
                  <a:srgbClr val="000000"/>
                </a:solidFill>
                <a:latin typeface="Libre Franklin Light"/>
              </a:rPr>
              <a:t>City Sı</a:t>
            </a:r>
            <a:r>
              <a:rPr lang="en-US" sz="2474">
                <a:solidFill>
                  <a:srgbClr val="000000"/>
                </a:solidFill>
                <a:latin typeface="Libre Franklin Light"/>
              </a:rPr>
              <a:t>nıfı:</a:t>
            </a:r>
          </a:p>
          <a:p>
            <a:pPr marL="1068702" indent="-356234" lvl="2">
              <a:lnSpc>
                <a:spcPts val="3712"/>
              </a:lnSpc>
              <a:buFont typeface="Arial"/>
              <a:buChar char="⚬"/>
            </a:pPr>
            <a:r>
              <a:rPr lang="en-US" sz="2474">
                <a:solidFill>
                  <a:srgbClr val="000000"/>
                </a:solidFill>
                <a:latin typeface="Libre Franklin Light"/>
              </a:rPr>
              <a:t>__init__ fonksiyonu: Şehir nesnelerini oluşturan ve şehirin kimliği (city_id), x ve y koordinatları (x ve y) ile başlatan bir inşa fonksiyonudur.</a:t>
            </a:r>
          </a:p>
          <a:p>
            <a:pPr marL="1068702" indent="-356234" lvl="2">
              <a:lnSpc>
                <a:spcPts val="3712"/>
              </a:lnSpc>
              <a:buFont typeface="Arial"/>
              <a:buChar char="⚬"/>
            </a:pPr>
            <a:r>
              <a:rPr lang="en-US" sz="2474">
                <a:solidFill>
                  <a:srgbClr val="000000"/>
                </a:solidFill>
                <a:latin typeface="Libre Franklin Light"/>
              </a:rPr>
              <a:t>distance_to fonksiyonu: Bu şehirden diğer bir şehire olan mesafeyi hesaplar. İki şehir arasındaki mesafe, Öklidyen mesafe formülü ile hesaplanır.</a:t>
            </a:r>
          </a:p>
          <a:p>
            <a:pPr>
              <a:lnSpc>
                <a:spcPts val="3712"/>
              </a:lnSpc>
            </a:pPr>
          </a:p>
          <a:p>
            <a:pPr>
              <a:lnSpc>
                <a:spcPts val="3712"/>
              </a:lnSpc>
            </a:pPr>
          </a:p>
        </p:txBody>
      </p:sp>
      <p:sp>
        <p:nvSpPr>
          <p:cNvPr name="TextBox 6" id="6"/>
          <p:cNvSpPr txBox="true"/>
          <p:nvPr/>
        </p:nvSpPr>
        <p:spPr>
          <a:xfrm rot="0">
            <a:off x="358969" y="6291252"/>
            <a:ext cx="6622147" cy="2737527"/>
          </a:xfrm>
          <a:prstGeom prst="rect">
            <a:avLst/>
          </a:prstGeom>
        </p:spPr>
        <p:txBody>
          <a:bodyPr anchor="t" rtlCol="false" tIns="0" lIns="0" bIns="0" rIns="0">
            <a:spAutoFit/>
          </a:bodyPr>
          <a:lstStyle/>
          <a:p>
            <a:pPr>
              <a:lnSpc>
                <a:spcPts val="3658"/>
              </a:lnSpc>
            </a:pPr>
            <a:r>
              <a:rPr lang="en-US" sz="2439">
                <a:solidFill>
                  <a:srgbClr val="000000"/>
                </a:solidFill>
                <a:latin typeface="Libre Franklin Light"/>
              </a:rPr>
              <a:t>Tour parametresi olarak alınan bir turun toplam mesafesini hesaplar. zip(tour, tour[1:]) ifadesi, turdaki şehirler arasındaki çiftleri oluşturur ve ardından bu çiftlerin mesafelerini toplar.</a:t>
            </a:r>
          </a:p>
          <a:p>
            <a:pPr>
              <a:lnSpc>
                <a:spcPts val="3658"/>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8122" y="2380095"/>
            <a:ext cx="7673896" cy="7906905"/>
            <a:chOff x="0" y="0"/>
            <a:chExt cx="10231861" cy="10542540"/>
          </a:xfrm>
        </p:grpSpPr>
        <p:sp>
          <p:nvSpPr>
            <p:cNvPr name="AutoShape 3" id="3"/>
            <p:cNvSpPr/>
            <p:nvPr/>
          </p:nvSpPr>
          <p:spPr>
            <a:xfrm>
              <a:off x="0" y="2421272"/>
              <a:ext cx="10231861" cy="0"/>
            </a:xfrm>
            <a:prstGeom prst="line">
              <a:avLst/>
            </a:prstGeom>
            <a:ln cap="rnd" w="8647">
              <a:solidFill>
                <a:srgbClr val="000000">
                  <a:alpha val="34902"/>
                </a:srgbClr>
              </a:solidFill>
              <a:prstDash val="solid"/>
              <a:headEnd type="none" len="sm" w="sm"/>
              <a:tailEnd type="none" len="sm" w="sm"/>
            </a:ln>
          </p:spPr>
        </p:sp>
        <p:sp>
          <p:nvSpPr>
            <p:cNvPr name="AutoShape 4" id="4"/>
            <p:cNvSpPr/>
            <p:nvPr/>
          </p:nvSpPr>
          <p:spPr>
            <a:xfrm>
              <a:off x="0" y="5931621"/>
              <a:ext cx="10231861" cy="0"/>
            </a:xfrm>
            <a:prstGeom prst="line">
              <a:avLst/>
            </a:prstGeom>
            <a:ln cap="rnd" w="8647">
              <a:solidFill>
                <a:srgbClr val="000000">
                  <a:alpha val="34902"/>
                </a:srgbClr>
              </a:solidFill>
              <a:prstDash val="solid"/>
              <a:headEnd type="none" len="sm" w="sm"/>
              <a:tailEnd type="none" len="sm" w="sm"/>
            </a:ln>
          </p:spPr>
        </p:sp>
        <p:sp>
          <p:nvSpPr>
            <p:cNvPr name="AutoShape 5" id="5"/>
            <p:cNvSpPr/>
            <p:nvPr/>
          </p:nvSpPr>
          <p:spPr>
            <a:xfrm>
              <a:off x="0" y="10538217"/>
              <a:ext cx="10231861" cy="0"/>
            </a:xfrm>
            <a:prstGeom prst="line">
              <a:avLst/>
            </a:prstGeom>
            <a:ln cap="rnd" w="8647">
              <a:solidFill>
                <a:srgbClr val="000000">
                  <a:alpha val="34902"/>
                </a:srgbClr>
              </a:solidFill>
              <a:prstDash val="solid"/>
              <a:headEnd type="none" len="sm" w="sm"/>
              <a:tailEnd type="none" len="sm" w="sm"/>
            </a:ln>
          </p:spPr>
        </p:sp>
        <p:sp>
          <p:nvSpPr>
            <p:cNvPr name="TextBox 6" id="6"/>
            <p:cNvSpPr txBox="true"/>
            <p:nvPr/>
          </p:nvSpPr>
          <p:spPr>
            <a:xfrm rot="0">
              <a:off x="0" y="-114300"/>
              <a:ext cx="10231861" cy="2208495"/>
            </a:xfrm>
            <a:prstGeom prst="rect">
              <a:avLst/>
            </a:prstGeom>
          </p:spPr>
          <p:txBody>
            <a:bodyPr anchor="t" rtlCol="false" tIns="0" lIns="0" bIns="0" rIns="0">
              <a:spAutoFit/>
            </a:bodyPr>
            <a:lstStyle/>
            <a:p>
              <a:pPr>
                <a:lnSpc>
                  <a:spcPts val="4530"/>
                </a:lnSpc>
              </a:pPr>
              <a:r>
                <a:rPr lang="en-US" sz="2831">
                  <a:solidFill>
                    <a:srgbClr val="000000"/>
                  </a:solidFill>
                  <a:latin typeface="Libre Franklin Light"/>
                </a:rPr>
                <a:t>İlk rasgele oluşturulan turun uygunluk değeri hesaplanarak yazdırılır.</a:t>
              </a:r>
            </a:p>
            <a:p>
              <a:pPr>
                <a:lnSpc>
                  <a:spcPts val="4530"/>
                </a:lnSpc>
              </a:pPr>
            </a:p>
          </p:txBody>
        </p:sp>
        <p:sp>
          <p:nvSpPr>
            <p:cNvPr name="TextBox 7" id="7"/>
            <p:cNvSpPr txBox="true"/>
            <p:nvPr/>
          </p:nvSpPr>
          <p:spPr>
            <a:xfrm rot="0">
              <a:off x="0" y="2634049"/>
              <a:ext cx="10231861" cy="2970495"/>
            </a:xfrm>
            <a:prstGeom prst="rect">
              <a:avLst/>
            </a:prstGeom>
          </p:spPr>
          <p:txBody>
            <a:bodyPr anchor="t" rtlCol="false" tIns="0" lIns="0" bIns="0" rIns="0">
              <a:spAutoFit/>
            </a:bodyPr>
            <a:lstStyle/>
            <a:p>
              <a:pPr>
                <a:lnSpc>
                  <a:spcPts val="4530"/>
                </a:lnSpc>
              </a:pPr>
              <a:r>
                <a:rPr lang="en-US" sz="2831">
                  <a:solidFill>
                    <a:srgbClr val="000000"/>
                  </a:solidFill>
                  <a:latin typeface="Libre Franklin Light"/>
                </a:rPr>
                <a:t>Algoritmanın tamamlanmasıyla, en iyi tur ve uygunluk değeri döndürülerek algoritmanın başarı durumu gösterilir.</a:t>
              </a:r>
            </a:p>
            <a:p>
              <a:pPr>
                <a:lnSpc>
                  <a:spcPts val="4530"/>
                </a:lnSpc>
              </a:pPr>
            </a:p>
          </p:txBody>
        </p:sp>
      </p:grpSp>
      <p:sp>
        <p:nvSpPr>
          <p:cNvPr name="Freeform 8" id="8"/>
          <p:cNvSpPr/>
          <p:nvPr/>
        </p:nvSpPr>
        <p:spPr>
          <a:xfrm flipH="false" flipV="false" rot="0">
            <a:off x="1028700" y="7363952"/>
            <a:ext cx="11127429" cy="1894348"/>
          </a:xfrm>
          <a:custGeom>
            <a:avLst/>
            <a:gdLst/>
            <a:ahLst/>
            <a:cxnLst/>
            <a:rect r="r" b="b" t="t" l="l"/>
            <a:pathLst>
              <a:path h="1894348" w="11127429">
                <a:moveTo>
                  <a:pt x="0" y="0"/>
                </a:moveTo>
                <a:lnTo>
                  <a:pt x="11127429" y="0"/>
                </a:lnTo>
                <a:lnTo>
                  <a:pt x="11127429" y="1894348"/>
                </a:lnTo>
                <a:lnTo>
                  <a:pt x="0" y="1894348"/>
                </a:lnTo>
                <a:lnTo>
                  <a:pt x="0" y="0"/>
                </a:lnTo>
                <a:close/>
              </a:path>
            </a:pathLst>
          </a:custGeom>
          <a:blipFill>
            <a:blip r:embed="rId2"/>
            <a:stretch>
              <a:fillRect l="0" t="0" r="0" b="0"/>
            </a:stretch>
          </a:blipFill>
        </p:spPr>
      </p:sp>
      <p:sp>
        <p:nvSpPr>
          <p:cNvPr name="Freeform 9" id="9"/>
          <p:cNvSpPr/>
          <p:nvPr/>
        </p:nvSpPr>
        <p:spPr>
          <a:xfrm flipH="false" flipV="false" rot="0">
            <a:off x="11410021" y="172673"/>
            <a:ext cx="6675235" cy="6675235"/>
          </a:xfrm>
          <a:custGeom>
            <a:avLst/>
            <a:gdLst/>
            <a:ahLst/>
            <a:cxnLst/>
            <a:rect r="r" b="b" t="t" l="l"/>
            <a:pathLst>
              <a:path h="6675235" w="6675235">
                <a:moveTo>
                  <a:pt x="0" y="0"/>
                </a:moveTo>
                <a:lnTo>
                  <a:pt x="6675236" y="0"/>
                </a:lnTo>
                <a:lnTo>
                  <a:pt x="6675236" y="6675236"/>
                </a:lnTo>
                <a:lnTo>
                  <a:pt x="0" y="6675236"/>
                </a:lnTo>
                <a:lnTo>
                  <a:pt x="0" y="0"/>
                </a:lnTo>
                <a:close/>
              </a:path>
            </a:pathLst>
          </a:custGeom>
          <a:blipFill>
            <a:blip r:embed="rId3"/>
            <a:stretch>
              <a:fillRect l="0" t="0" r="0" b="0"/>
            </a:stretch>
          </a:blipFill>
        </p:spPr>
      </p:sp>
      <p:sp>
        <p:nvSpPr>
          <p:cNvPr name="TextBox 10" id="10"/>
          <p:cNvSpPr txBox="true"/>
          <p:nvPr/>
        </p:nvSpPr>
        <p:spPr>
          <a:xfrm rot="0">
            <a:off x="-841043" y="-114300"/>
            <a:ext cx="11277443" cy="3325126"/>
          </a:xfrm>
          <a:prstGeom prst="rect">
            <a:avLst/>
          </a:prstGeom>
        </p:spPr>
        <p:txBody>
          <a:bodyPr anchor="t" rtlCol="false" tIns="0" lIns="0" bIns="0" rIns="0">
            <a:spAutoFit/>
          </a:bodyPr>
          <a:lstStyle/>
          <a:p>
            <a:pPr>
              <a:lnSpc>
                <a:spcPts val="8875"/>
              </a:lnSpc>
            </a:pPr>
            <a:r>
              <a:rPr lang="en-US" sz="6339">
                <a:solidFill>
                  <a:srgbClr val="2C2EE6"/>
                </a:solidFill>
                <a:latin typeface="Libre Franklin Semi-Bold"/>
              </a:rPr>
              <a:t>Memetik Algoritma Sonuç ve Karşılaştırma:</a:t>
            </a:r>
          </a:p>
          <a:p>
            <a:pPr>
              <a:lnSpc>
                <a:spcPts val="8875"/>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18122" y="2380095"/>
            <a:ext cx="7673896" cy="7906905"/>
            <a:chOff x="0" y="0"/>
            <a:chExt cx="10231861" cy="10542540"/>
          </a:xfrm>
        </p:grpSpPr>
        <p:sp>
          <p:nvSpPr>
            <p:cNvPr name="AutoShape 3" id="3"/>
            <p:cNvSpPr/>
            <p:nvPr/>
          </p:nvSpPr>
          <p:spPr>
            <a:xfrm>
              <a:off x="0" y="2421272"/>
              <a:ext cx="10231861" cy="0"/>
            </a:xfrm>
            <a:prstGeom prst="line">
              <a:avLst/>
            </a:prstGeom>
            <a:ln cap="rnd" w="8647">
              <a:solidFill>
                <a:srgbClr val="000000">
                  <a:alpha val="34902"/>
                </a:srgbClr>
              </a:solidFill>
              <a:prstDash val="solid"/>
              <a:headEnd type="none" len="sm" w="sm"/>
              <a:tailEnd type="none" len="sm" w="sm"/>
            </a:ln>
          </p:spPr>
        </p:sp>
        <p:sp>
          <p:nvSpPr>
            <p:cNvPr name="AutoShape 4" id="4"/>
            <p:cNvSpPr/>
            <p:nvPr/>
          </p:nvSpPr>
          <p:spPr>
            <a:xfrm>
              <a:off x="0" y="5931621"/>
              <a:ext cx="10231861" cy="0"/>
            </a:xfrm>
            <a:prstGeom prst="line">
              <a:avLst/>
            </a:prstGeom>
            <a:ln cap="rnd" w="8647">
              <a:solidFill>
                <a:srgbClr val="000000">
                  <a:alpha val="34902"/>
                </a:srgbClr>
              </a:solidFill>
              <a:prstDash val="solid"/>
              <a:headEnd type="none" len="sm" w="sm"/>
              <a:tailEnd type="none" len="sm" w="sm"/>
            </a:ln>
          </p:spPr>
        </p:sp>
        <p:sp>
          <p:nvSpPr>
            <p:cNvPr name="AutoShape 5" id="5"/>
            <p:cNvSpPr/>
            <p:nvPr/>
          </p:nvSpPr>
          <p:spPr>
            <a:xfrm>
              <a:off x="0" y="10538217"/>
              <a:ext cx="10231861" cy="0"/>
            </a:xfrm>
            <a:prstGeom prst="line">
              <a:avLst/>
            </a:prstGeom>
            <a:ln cap="rnd" w="8647">
              <a:solidFill>
                <a:srgbClr val="000000">
                  <a:alpha val="34902"/>
                </a:srgbClr>
              </a:solidFill>
              <a:prstDash val="solid"/>
              <a:headEnd type="none" len="sm" w="sm"/>
              <a:tailEnd type="none" len="sm" w="sm"/>
            </a:ln>
          </p:spPr>
        </p:sp>
        <p:sp>
          <p:nvSpPr>
            <p:cNvPr name="TextBox 6" id="6"/>
            <p:cNvSpPr txBox="true"/>
            <p:nvPr/>
          </p:nvSpPr>
          <p:spPr>
            <a:xfrm rot="0">
              <a:off x="0" y="-114300"/>
              <a:ext cx="10231861" cy="2208495"/>
            </a:xfrm>
            <a:prstGeom prst="rect">
              <a:avLst/>
            </a:prstGeom>
          </p:spPr>
          <p:txBody>
            <a:bodyPr anchor="t" rtlCol="false" tIns="0" lIns="0" bIns="0" rIns="0">
              <a:spAutoFit/>
            </a:bodyPr>
            <a:lstStyle/>
            <a:p>
              <a:pPr>
                <a:lnSpc>
                  <a:spcPts val="4530"/>
                </a:lnSpc>
              </a:pPr>
              <a:r>
                <a:rPr lang="en-US" sz="2831">
                  <a:solidFill>
                    <a:srgbClr val="000000"/>
                  </a:solidFill>
                  <a:latin typeface="Libre Franklin Light"/>
                </a:rPr>
                <a:t>İlk rasgele oluşturulan turun uygunluk değeri hesaplanarak yazdırılır.</a:t>
              </a:r>
            </a:p>
            <a:p>
              <a:pPr>
                <a:lnSpc>
                  <a:spcPts val="4530"/>
                </a:lnSpc>
              </a:pPr>
            </a:p>
          </p:txBody>
        </p:sp>
        <p:sp>
          <p:nvSpPr>
            <p:cNvPr name="TextBox 7" id="7"/>
            <p:cNvSpPr txBox="true"/>
            <p:nvPr/>
          </p:nvSpPr>
          <p:spPr>
            <a:xfrm rot="0">
              <a:off x="0" y="2634049"/>
              <a:ext cx="10231861" cy="2970495"/>
            </a:xfrm>
            <a:prstGeom prst="rect">
              <a:avLst/>
            </a:prstGeom>
          </p:spPr>
          <p:txBody>
            <a:bodyPr anchor="t" rtlCol="false" tIns="0" lIns="0" bIns="0" rIns="0">
              <a:spAutoFit/>
            </a:bodyPr>
            <a:lstStyle/>
            <a:p>
              <a:pPr>
                <a:lnSpc>
                  <a:spcPts val="4530"/>
                </a:lnSpc>
              </a:pPr>
              <a:r>
                <a:rPr lang="en-US" sz="2831">
                  <a:solidFill>
                    <a:srgbClr val="000000"/>
                  </a:solidFill>
                  <a:latin typeface="Libre Franklin Light"/>
                </a:rPr>
                <a:t>Algoritmanın tamamlanmasıyla, en iyi tur ve uygunluk değeri döndürülerek algoritmanın başarı durumu gösterilir.</a:t>
              </a:r>
            </a:p>
            <a:p>
              <a:pPr>
                <a:lnSpc>
                  <a:spcPts val="4530"/>
                </a:lnSpc>
              </a:pPr>
            </a:p>
          </p:txBody>
        </p:sp>
      </p:grpSp>
      <p:sp>
        <p:nvSpPr>
          <p:cNvPr name="Freeform 8" id="8"/>
          <p:cNvSpPr/>
          <p:nvPr/>
        </p:nvSpPr>
        <p:spPr>
          <a:xfrm flipH="false" flipV="false" rot="0">
            <a:off x="1028700" y="7363952"/>
            <a:ext cx="11127429" cy="1894348"/>
          </a:xfrm>
          <a:custGeom>
            <a:avLst/>
            <a:gdLst/>
            <a:ahLst/>
            <a:cxnLst/>
            <a:rect r="r" b="b" t="t" l="l"/>
            <a:pathLst>
              <a:path h="1894348" w="11127429">
                <a:moveTo>
                  <a:pt x="0" y="0"/>
                </a:moveTo>
                <a:lnTo>
                  <a:pt x="11127429" y="0"/>
                </a:lnTo>
                <a:lnTo>
                  <a:pt x="11127429" y="1894348"/>
                </a:lnTo>
                <a:lnTo>
                  <a:pt x="0" y="1894348"/>
                </a:lnTo>
                <a:lnTo>
                  <a:pt x="0" y="0"/>
                </a:lnTo>
                <a:close/>
              </a:path>
            </a:pathLst>
          </a:custGeom>
          <a:blipFill>
            <a:blip r:embed="rId2"/>
            <a:stretch>
              <a:fillRect l="0" t="0" r="0" b="0"/>
            </a:stretch>
          </a:blipFill>
        </p:spPr>
      </p:sp>
      <p:sp>
        <p:nvSpPr>
          <p:cNvPr name="Freeform 9" id="9"/>
          <p:cNvSpPr/>
          <p:nvPr/>
        </p:nvSpPr>
        <p:spPr>
          <a:xfrm flipH="false" flipV="false" rot="0">
            <a:off x="11410021" y="172673"/>
            <a:ext cx="6675235" cy="6675235"/>
          </a:xfrm>
          <a:custGeom>
            <a:avLst/>
            <a:gdLst/>
            <a:ahLst/>
            <a:cxnLst/>
            <a:rect r="r" b="b" t="t" l="l"/>
            <a:pathLst>
              <a:path h="6675235" w="6675235">
                <a:moveTo>
                  <a:pt x="0" y="0"/>
                </a:moveTo>
                <a:lnTo>
                  <a:pt x="6675236" y="0"/>
                </a:lnTo>
                <a:lnTo>
                  <a:pt x="6675236" y="6675236"/>
                </a:lnTo>
                <a:lnTo>
                  <a:pt x="0" y="6675236"/>
                </a:lnTo>
                <a:lnTo>
                  <a:pt x="0" y="0"/>
                </a:lnTo>
                <a:close/>
              </a:path>
            </a:pathLst>
          </a:custGeom>
          <a:blipFill>
            <a:blip r:embed="rId3"/>
            <a:stretch>
              <a:fillRect l="0" t="0" r="0" b="0"/>
            </a:stretch>
          </a:blipFill>
        </p:spPr>
      </p:sp>
      <p:sp>
        <p:nvSpPr>
          <p:cNvPr name="TextBox 10" id="10"/>
          <p:cNvSpPr txBox="true"/>
          <p:nvPr/>
        </p:nvSpPr>
        <p:spPr>
          <a:xfrm rot="0">
            <a:off x="-841043" y="-114300"/>
            <a:ext cx="11277443" cy="3325126"/>
          </a:xfrm>
          <a:prstGeom prst="rect">
            <a:avLst/>
          </a:prstGeom>
        </p:spPr>
        <p:txBody>
          <a:bodyPr anchor="t" rtlCol="false" tIns="0" lIns="0" bIns="0" rIns="0">
            <a:spAutoFit/>
          </a:bodyPr>
          <a:lstStyle/>
          <a:p>
            <a:pPr>
              <a:lnSpc>
                <a:spcPts val="8875"/>
              </a:lnSpc>
            </a:pPr>
            <a:r>
              <a:rPr lang="en-US" sz="6339">
                <a:solidFill>
                  <a:srgbClr val="2C2EE6"/>
                </a:solidFill>
                <a:latin typeface="Libre Franklin Semi-Bold"/>
              </a:rPr>
              <a:t>Memetik Algoritma Sonuç ve Karşılaştırma:</a:t>
            </a:r>
          </a:p>
          <a:p>
            <a:pPr>
              <a:lnSpc>
                <a:spcPts val="8875"/>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518"/>
            </a:stretch>
          </a:blipFill>
        </p:spPr>
      </p:sp>
      <p:sp>
        <p:nvSpPr>
          <p:cNvPr name="TextBox 3" id="3"/>
          <p:cNvSpPr txBox="true"/>
          <p:nvPr/>
        </p:nvSpPr>
        <p:spPr>
          <a:xfrm rot="0">
            <a:off x="1984666" y="4267208"/>
            <a:ext cx="14318669" cy="1752585"/>
          </a:xfrm>
          <a:prstGeom prst="rect">
            <a:avLst/>
          </a:prstGeom>
        </p:spPr>
        <p:txBody>
          <a:bodyPr anchor="t" rtlCol="false" tIns="0" lIns="0" bIns="0" rIns="0">
            <a:spAutoFit/>
          </a:bodyPr>
          <a:lstStyle/>
          <a:p>
            <a:pPr algn="ctr">
              <a:lnSpc>
                <a:spcPts val="13886"/>
              </a:lnSpc>
            </a:pPr>
            <a:r>
              <a:rPr lang="en-US" sz="11571">
                <a:solidFill>
                  <a:srgbClr val="FFFFFF"/>
                </a:solidFill>
                <a:latin typeface="Libre Franklin Medium"/>
              </a:rPr>
              <a:t>Sonuçlar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518"/>
            </a:stretch>
          </a:blipFill>
        </p:spPr>
      </p:sp>
      <p:sp>
        <p:nvSpPr>
          <p:cNvPr name="TextBox 3" id="3"/>
          <p:cNvSpPr txBox="true"/>
          <p:nvPr/>
        </p:nvSpPr>
        <p:spPr>
          <a:xfrm rot="0">
            <a:off x="1984666" y="2497447"/>
            <a:ext cx="14318669" cy="4381500"/>
          </a:xfrm>
          <a:prstGeom prst="rect">
            <a:avLst/>
          </a:prstGeom>
        </p:spPr>
        <p:txBody>
          <a:bodyPr anchor="t" rtlCol="false" tIns="0" lIns="0" bIns="0" rIns="0">
            <a:spAutoFit/>
          </a:bodyPr>
          <a:lstStyle/>
          <a:p>
            <a:pPr algn="ctr">
              <a:lnSpc>
                <a:spcPts val="3839"/>
              </a:lnSpc>
            </a:pPr>
            <a:r>
              <a:rPr lang="en-US" sz="3199">
                <a:solidFill>
                  <a:srgbClr val="FFFFFF"/>
                </a:solidFill>
                <a:latin typeface="Libre Franklin Medium"/>
              </a:rPr>
              <a:t>Problem verisi tanımlanmış 5 şehirden oluşmaktadır ve algoritma 5 veri seti için de aynı parametrelerle çalıştırılmıştır.</a:t>
            </a:r>
          </a:p>
          <a:p>
            <a:pPr algn="ctr">
              <a:lnSpc>
                <a:spcPts val="3839"/>
              </a:lnSpc>
            </a:pPr>
          </a:p>
          <a:p>
            <a:pPr algn="ctr">
              <a:lnSpc>
                <a:spcPts val="3839"/>
              </a:lnSpc>
            </a:pPr>
            <a:r>
              <a:rPr lang="en-US" sz="3199">
                <a:solidFill>
                  <a:srgbClr val="FFFFFF"/>
                </a:solidFill>
                <a:latin typeface="Libre Franklin Medium"/>
              </a:rPr>
              <a:t>Parametreler aşağıdaki gibidir:</a:t>
            </a:r>
          </a:p>
          <a:p>
            <a:pPr algn="ctr">
              <a:lnSpc>
                <a:spcPts val="3839"/>
              </a:lnSpc>
            </a:pPr>
            <a:r>
              <a:rPr lang="en-US" sz="3199">
                <a:solidFill>
                  <a:srgbClr val="FFFFFF"/>
                </a:solidFill>
                <a:latin typeface="Libre Franklin Medium"/>
              </a:rPr>
              <a:t> population_size = 50</a:t>
            </a:r>
          </a:p>
          <a:p>
            <a:pPr algn="ctr">
              <a:lnSpc>
                <a:spcPts val="3839"/>
              </a:lnSpc>
            </a:pPr>
            <a:r>
              <a:rPr lang="en-US" sz="3199">
                <a:solidFill>
                  <a:srgbClr val="FFFFFF"/>
                </a:solidFill>
                <a:latin typeface="Libre Franklin Medium"/>
              </a:rPr>
              <a:t>  generations = 1000</a:t>
            </a:r>
          </a:p>
          <a:p>
            <a:pPr algn="ctr">
              <a:lnSpc>
                <a:spcPts val="3839"/>
              </a:lnSpc>
            </a:pPr>
            <a:r>
              <a:rPr lang="en-US" sz="3199">
                <a:solidFill>
                  <a:srgbClr val="FFFFFF"/>
                </a:solidFill>
                <a:latin typeface="Libre Franklin Medium"/>
              </a:rPr>
              <a:t>  mutation_rate = 0.1</a:t>
            </a:r>
          </a:p>
          <a:p>
            <a:pPr algn="ctr">
              <a:lnSpc>
                <a:spcPts val="3839"/>
              </a:lnSpc>
            </a:pPr>
            <a:r>
              <a:rPr lang="en-US" sz="3199">
                <a:solidFill>
                  <a:srgbClr val="FFFFFF"/>
                </a:solidFill>
                <a:latin typeface="Libre Franklin Medium"/>
              </a:rPr>
              <a:t>Bu sonuçlara göre 1000 iterasyon sonucunda aşağıdaki çıktılar elde edilmiştir.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0" y="2147824"/>
            <a:ext cx="14380842" cy="0"/>
          </a:xfrm>
          <a:prstGeom prst="line">
            <a:avLst/>
          </a:prstGeom>
          <a:ln cap="rnd" w="9525">
            <a:solidFill>
              <a:srgbClr val="000000">
                <a:alpha val="34902"/>
              </a:srgbClr>
            </a:solidFill>
            <a:prstDash val="solid"/>
            <a:headEnd type="none" len="sm" w="sm"/>
            <a:tailEnd type="none" len="sm" w="sm"/>
          </a:ln>
        </p:spPr>
      </p:sp>
      <p:sp>
        <p:nvSpPr>
          <p:cNvPr name="Freeform 3" id="3"/>
          <p:cNvSpPr/>
          <p:nvPr/>
        </p:nvSpPr>
        <p:spPr>
          <a:xfrm flipH="false" flipV="false" rot="0">
            <a:off x="1028700" y="2582150"/>
            <a:ext cx="10231585" cy="7369877"/>
          </a:xfrm>
          <a:custGeom>
            <a:avLst/>
            <a:gdLst/>
            <a:ahLst/>
            <a:cxnLst/>
            <a:rect r="r" b="b" t="t" l="l"/>
            <a:pathLst>
              <a:path h="7369877" w="10231585">
                <a:moveTo>
                  <a:pt x="0" y="0"/>
                </a:moveTo>
                <a:lnTo>
                  <a:pt x="10231585" y="0"/>
                </a:lnTo>
                <a:lnTo>
                  <a:pt x="10231585" y="7369878"/>
                </a:lnTo>
                <a:lnTo>
                  <a:pt x="0" y="7369878"/>
                </a:lnTo>
                <a:lnTo>
                  <a:pt x="0" y="0"/>
                </a:lnTo>
                <a:close/>
              </a:path>
            </a:pathLst>
          </a:custGeom>
          <a:blipFill>
            <a:blip r:embed="rId2"/>
            <a:stretch>
              <a:fillRect l="0" t="0" r="0" b="0"/>
            </a:stretch>
          </a:blipFill>
        </p:spPr>
      </p:sp>
      <p:sp>
        <p:nvSpPr>
          <p:cNvPr name="TextBox 4" id="4"/>
          <p:cNvSpPr txBox="true"/>
          <p:nvPr/>
        </p:nvSpPr>
        <p:spPr>
          <a:xfrm rot="0">
            <a:off x="1028700" y="875183"/>
            <a:ext cx="8955578"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NODES 1</a:t>
            </a:r>
          </a:p>
        </p:txBody>
      </p:sp>
      <p:sp>
        <p:nvSpPr>
          <p:cNvPr name="TextBox 5" id="5"/>
          <p:cNvSpPr txBox="true"/>
          <p:nvPr/>
        </p:nvSpPr>
        <p:spPr>
          <a:xfrm rot="0">
            <a:off x="15027471" y="583238"/>
            <a:ext cx="2408873" cy="9018269"/>
          </a:xfrm>
          <a:prstGeom prst="rect">
            <a:avLst/>
          </a:prstGeom>
        </p:spPr>
        <p:txBody>
          <a:bodyPr anchor="t" rtlCol="false" tIns="0" lIns="0" bIns="0" rIns="0">
            <a:spAutoFit/>
          </a:bodyPr>
          <a:lstStyle/>
          <a:p>
            <a:pPr algn="ctr">
              <a:lnSpc>
                <a:spcPts val="2870"/>
              </a:lnSpc>
            </a:pPr>
            <a:r>
              <a:rPr lang="en-US" sz="2050">
                <a:solidFill>
                  <a:srgbClr val="000000"/>
                </a:solidFill>
                <a:latin typeface="Acherus Grotesque"/>
              </a:rPr>
              <a:t>1.Problem</a:t>
            </a:r>
          </a:p>
          <a:p>
            <a:pPr algn="ctr">
              <a:lnSpc>
                <a:spcPts val="2870"/>
              </a:lnSpc>
            </a:pPr>
            <a:r>
              <a:rPr lang="en-US" sz="2050">
                <a:solidFill>
                  <a:srgbClr val="000000"/>
                </a:solidFill>
                <a:latin typeface="Acherus Grotesque"/>
              </a:rPr>
              <a:t>Node_ID,Var2,Var3</a:t>
            </a:r>
          </a:p>
          <a:p>
            <a:pPr algn="ctr">
              <a:lnSpc>
                <a:spcPts val="2870"/>
              </a:lnSpc>
            </a:pPr>
            <a:r>
              <a:rPr lang="en-US" sz="2050">
                <a:solidFill>
                  <a:srgbClr val="000000"/>
                </a:solidFill>
                <a:latin typeface="Acherus Grotesque"/>
              </a:rPr>
              <a:t>0,40.8,24.1</a:t>
            </a:r>
          </a:p>
          <a:p>
            <a:pPr algn="ctr">
              <a:lnSpc>
                <a:spcPts val="2870"/>
              </a:lnSpc>
            </a:pPr>
            <a:r>
              <a:rPr lang="en-US" sz="2050">
                <a:solidFill>
                  <a:srgbClr val="000000"/>
                </a:solidFill>
                <a:latin typeface="Acherus Grotesque"/>
              </a:rPr>
              <a:t>1,82,67.7</a:t>
            </a:r>
          </a:p>
          <a:p>
            <a:pPr algn="ctr">
              <a:lnSpc>
                <a:spcPts val="2870"/>
              </a:lnSpc>
            </a:pPr>
            <a:r>
              <a:rPr lang="en-US" sz="2050">
                <a:solidFill>
                  <a:srgbClr val="000000"/>
                </a:solidFill>
                <a:latin typeface="Acherus Grotesque"/>
              </a:rPr>
              <a:t>2,71.9,29</a:t>
            </a:r>
          </a:p>
          <a:p>
            <a:pPr algn="ctr">
              <a:lnSpc>
                <a:spcPts val="2870"/>
              </a:lnSpc>
            </a:pPr>
            <a:r>
              <a:rPr lang="en-US" sz="2050">
                <a:solidFill>
                  <a:srgbClr val="000000"/>
                </a:solidFill>
                <a:latin typeface="Acherus Grotesque"/>
              </a:rPr>
              <a:t>3,96.9,67.2</a:t>
            </a:r>
          </a:p>
          <a:p>
            <a:pPr algn="ctr">
              <a:lnSpc>
                <a:spcPts val="2870"/>
              </a:lnSpc>
            </a:pPr>
            <a:r>
              <a:rPr lang="en-US" sz="2050">
                <a:solidFill>
                  <a:srgbClr val="000000"/>
                </a:solidFill>
                <a:latin typeface="Acherus Grotesque"/>
              </a:rPr>
              <a:t>4,53.2,69.6</a:t>
            </a:r>
          </a:p>
          <a:p>
            <a:pPr algn="ctr">
              <a:lnSpc>
                <a:spcPts val="2870"/>
              </a:lnSpc>
            </a:pPr>
            <a:r>
              <a:rPr lang="en-US" sz="2050">
                <a:solidFill>
                  <a:srgbClr val="000000"/>
                </a:solidFill>
                <a:latin typeface="Acherus Grotesque"/>
              </a:rPr>
              <a:t>5,32.6,6.8</a:t>
            </a:r>
          </a:p>
          <a:p>
            <a:pPr algn="ctr">
              <a:lnSpc>
                <a:spcPts val="2870"/>
              </a:lnSpc>
            </a:pPr>
            <a:r>
              <a:rPr lang="en-US" sz="2050">
                <a:solidFill>
                  <a:srgbClr val="000000"/>
                </a:solidFill>
                <a:latin typeface="Acherus Grotesque"/>
              </a:rPr>
              <a:t>6,10.6,25.5</a:t>
            </a:r>
          </a:p>
          <a:p>
            <a:pPr algn="ctr">
              <a:lnSpc>
                <a:spcPts val="2870"/>
              </a:lnSpc>
            </a:pPr>
            <a:r>
              <a:rPr lang="en-US" sz="2050">
                <a:solidFill>
                  <a:srgbClr val="000000"/>
                </a:solidFill>
                <a:latin typeface="Acherus Grotesque"/>
              </a:rPr>
              <a:t>7,61.1,22.5</a:t>
            </a:r>
          </a:p>
          <a:p>
            <a:pPr algn="ctr">
              <a:lnSpc>
                <a:spcPts val="2870"/>
              </a:lnSpc>
            </a:pPr>
            <a:r>
              <a:rPr lang="en-US" sz="2050">
                <a:solidFill>
                  <a:srgbClr val="000000"/>
                </a:solidFill>
                <a:latin typeface="Acherus Grotesque"/>
              </a:rPr>
              <a:t>8,77.9,66.8</a:t>
            </a:r>
          </a:p>
          <a:p>
            <a:pPr algn="ctr">
              <a:lnSpc>
                <a:spcPts val="2870"/>
              </a:lnSpc>
            </a:pPr>
            <a:r>
              <a:rPr lang="en-US" sz="2050">
                <a:solidFill>
                  <a:srgbClr val="000000"/>
                </a:solidFill>
                <a:latin typeface="Acherus Grotesque"/>
              </a:rPr>
              <a:t>9,42.4,84.5</a:t>
            </a:r>
          </a:p>
          <a:p>
            <a:pPr algn="ctr">
              <a:lnSpc>
                <a:spcPts val="2870"/>
              </a:lnSpc>
            </a:pPr>
            <a:r>
              <a:rPr lang="en-US" sz="2050">
                <a:solidFill>
                  <a:srgbClr val="000000"/>
                </a:solidFill>
                <a:latin typeface="Acherus Grotesque"/>
              </a:rPr>
              <a:t>10,9.1,34.5</a:t>
            </a:r>
          </a:p>
          <a:p>
            <a:pPr algn="ctr">
              <a:lnSpc>
                <a:spcPts val="2870"/>
              </a:lnSpc>
            </a:pPr>
            <a:r>
              <a:rPr lang="en-US" sz="2050">
                <a:solidFill>
                  <a:srgbClr val="000000"/>
                </a:solidFill>
                <a:latin typeface="Acherus Grotesque"/>
              </a:rPr>
              <a:t>11,26.7,78.1</a:t>
            </a:r>
          </a:p>
          <a:p>
            <a:pPr algn="ctr">
              <a:lnSpc>
                <a:spcPts val="2870"/>
              </a:lnSpc>
            </a:pPr>
            <a:r>
              <a:rPr lang="en-US" sz="2050">
                <a:solidFill>
                  <a:srgbClr val="000000"/>
                </a:solidFill>
                <a:latin typeface="Acherus Grotesque"/>
              </a:rPr>
              <a:t>12,15.4,67.6</a:t>
            </a:r>
          </a:p>
          <a:p>
            <a:pPr algn="ctr">
              <a:lnSpc>
                <a:spcPts val="2870"/>
              </a:lnSpc>
            </a:pPr>
            <a:r>
              <a:rPr lang="en-US" sz="2050">
                <a:solidFill>
                  <a:srgbClr val="000000"/>
                </a:solidFill>
                <a:latin typeface="Acherus Grotesque"/>
              </a:rPr>
              <a:t>13,28.2,0.7</a:t>
            </a:r>
          </a:p>
          <a:p>
            <a:pPr algn="ctr">
              <a:lnSpc>
                <a:spcPts val="2870"/>
              </a:lnSpc>
            </a:pPr>
            <a:r>
              <a:rPr lang="en-US" sz="2050">
                <a:solidFill>
                  <a:srgbClr val="000000"/>
                </a:solidFill>
                <a:latin typeface="Acherus Grotesque"/>
              </a:rPr>
              <a:t>14,44.1,60.3</a:t>
            </a:r>
          </a:p>
          <a:p>
            <a:pPr algn="ctr">
              <a:lnSpc>
                <a:spcPts val="2870"/>
              </a:lnSpc>
            </a:pPr>
            <a:r>
              <a:rPr lang="en-US" sz="2050">
                <a:solidFill>
                  <a:srgbClr val="000000"/>
                </a:solidFill>
                <a:latin typeface="Acherus Grotesque"/>
              </a:rPr>
              <a:t>15,52.8,38.7</a:t>
            </a:r>
          </a:p>
          <a:p>
            <a:pPr algn="ctr">
              <a:lnSpc>
                <a:spcPts val="2870"/>
              </a:lnSpc>
            </a:pPr>
            <a:r>
              <a:rPr lang="en-US" sz="2050">
                <a:solidFill>
                  <a:srgbClr val="000000"/>
                </a:solidFill>
                <a:latin typeface="Acherus Grotesque"/>
              </a:rPr>
              <a:t>16,45.8,91.6</a:t>
            </a:r>
          </a:p>
          <a:p>
            <a:pPr algn="ctr">
              <a:lnSpc>
                <a:spcPts val="2870"/>
              </a:lnSpc>
            </a:pPr>
            <a:r>
              <a:rPr lang="en-US" sz="2050">
                <a:solidFill>
                  <a:srgbClr val="000000"/>
                </a:solidFill>
                <a:latin typeface="Acherus Grotesque"/>
              </a:rPr>
              <a:t>17,87.6,0.2</a:t>
            </a:r>
          </a:p>
          <a:p>
            <a:pPr algn="ctr">
              <a:lnSpc>
                <a:spcPts val="2870"/>
              </a:lnSpc>
            </a:pPr>
            <a:r>
              <a:rPr lang="en-US" sz="2050">
                <a:solidFill>
                  <a:srgbClr val="000000"/>
                </a:solidFill>
                <a:latin typeface="Acherus Grotesque"/>
              </a:rPr>
              <a:t>18,51.9,46.3</a:t>
            </a:r>
          </a:p>
          <a:p>
            <a:pPr algn="ctr">
              <a:lnSpc>
                <a:spcPts val="2870"/>
              </a:lnSpc>
            </a:pPr>
            <a:r>
              <a:rPr lang="en-US" sz="2050">
                <a:solidFill>
                  <a:srgbClr val="000000"/>
                </a:solidFill>
                <a:latin typeface="Acherus Grotesque"/>
              </a:rPr>
              <a:t>19,94.4,42.5</a:t>
            </a:r>
          </a:p>
          <a:p>
            <a:pPr algn="ctr">
              <a:lnSpc>
                <a:spcPts val="2870"/>
              </a:lnSpc>
            </a:pPr>
            <a:r>
              <a:rPr lang="en-US" sz="2050">
                <a:solidFill>
                  <a:srgbClr val="000000"/>
                </a:solidFill>
                <a:latin typeface="Acherus Grotesque"/>
              </a:rPr>
              <a:t>20,63.8,46.1</a:t>
            </a:r>
          </a:p>
          <a:p>
            <a:pPr algn="ctr">
              <a:lnSpc>
                <a:spcPts val="2870"/>
              </a:lnSpc>
            </a:pPr>
            <a:r>
              <a:rPr lang="en-US" sz="2050">
                <a:solidFill>
                  <a:srgbClr val="000000"/>
                </a:solidFill>
                <a:latin typeface="Acherus Grotesque"/>
              </a:rPr>
              <a:t>21,95.8,77.1</a:t>
            </a:r>
          </a:p>
          <a:p>
            <a:pPr algn="ctr">
              <a:lnSpc>
                <a:spcPts val="259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0" y="2147824"/>
            <a:ext cx="14380842" cy="0"/>
          </a:xfrm>
          <a:prstGeom prst="line">
            <a:avLst/>
          </a:prstGeom>
          <a:ln cap="rnd" w="9525">
            <a:solidFill>
              <a:srgbClr val="000000">
                <a:alpha val="34902"/>
              </a:srgbClr>
            </a:solidFill>
            <a:prstDash val="solid"/>
            <a:headEnd type="none" len="sm" w="sm"/>
            <a:tailEnd type="none" len="sm" w="sm"/>
          </a:ln>
        </p:spPr>
      </p:sp>
      <p:sp>
        <p:nvSpPr>
          <p:cNvPr name="Freeform 3" id="3"/>
          <p:cNvSpPr/>
          <p:nvPr/>
        </p:nvSpPr>
        <p:spPr>
          <a:xfrm flipH="false" flipV="false" rot="0">
            <a:off x="0" y="2193401"/>
            <a:ext cx="14138876" cy="8350774"/>
          </a:xfrm>
          <a:custGeom>
            <a:avLst/>
            <a:gdLst/>
            <a:ahLst/>
            <a:cxnLst/>
            <a:rect r="r" b="b" t="t" l="l"/>
            <a:pathLst>
              <a:path h="8350774" w="14138876">
                <a:moveTo>
                  <a:pt x="0" y="0"/>
                </a:moveTo>
                <a:lnTo>
                  <a:pt x="14138876" y="0"/>
                </a:lnTo>
                <a:lnTo>
                  <a:pt x="14138876" y="8350774"/>
                </a:lnTo>
                <a:lnTo>
                  <a:pt x="0" y="8350774"/>
                </a:lnTo>
                <a:lnTo>
                  <a:pt x="0" y="0"/>
                </a:lnTo>
                <a:close/>
              </a:path>
            </a:pathLst>
          </a:custGeom>
          <a:blipFill>
            <a:blip r:embed="rId2"/>
            <a:stretch>
              <a:fillRect l="0" t="0" r="0" b="0"/>
            </a:stretch>
          </a:blipFill>
        </p:spPr>
      </p:sp>
      <p:sp>
        <p:nvSpPr>
          <p:cNvPr name="TextBox 4" id="4"/>
          <p:cNvSpPr txBox="true"/>
          <p:nvPr/>
        </p:nvSpPr>
        <p:spPr>
          <a:xfrm rot="0">
            <a:off x="1028700" y="875183"/>
            <a:ext cx="8955578"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NODES 2</a:t>
            </a:r>
          </a:p>
        </p:txBody>
      </p:sp>
      <p:sp>
        <p:nvSpPr>
          <p:cNvPr name="TextBox 5" id="5"/>
          <p:cNvSpPr txBox="true"/>
          <p:nvPr/>
        </p:nvSpPr>
        <p:spPr>
          <a:xfrm rot="0">
            <a:off x="15890153" y="397739"/>
            <a:ext cx="1810200" cy="9453421"/>
          </a:xfrm>
          <a:prstGeom prst="rect">
            <a:avLst/>
          </a:prstGeom>
        </p:spPr>
        <p:txBody>
          <a:bodyPr anchor="t" rtlCol="false" tIns="0" lIns="0" bIns="0" rIns="0">
            <a:spAutoFit/>
          </a:bodyPr>
          <a:lstStyle/>
          <a:p>
            <a:pPr algn="ctr">
              <a:lnSpc>
                <a:spcPts val="2156"/>
              </a:lnSpc>
            </a:pPr>
            <a:r>
              <a:rPr lang="en-US" sz="1540">
                <a:solidFill>
                  <a:srgbClr val="000000"/>
                </a:solidFill>
                <a:latin typeface="Acherus Grotesque"/>
              </a:rPr>
              <a:t>2.Problem</a:t>
            </a:r>
          </a:p>
          <a:p>
            <a:pPr algn="ctr">
              <a:lnSpc>
                <a:spcPts val="2156"/>
              </a:lnSpc>
            </a:pPr>
            <a:r>
              <a:rPr lang="en-US" sz="1540">
                <a:solidFill>
                  <a:srgbClr val="000000"/>
                </a:solidFill>
                <a:latin typeface="Acherus Grotesque"/>
              </a:rPr>
              <a:t>Node_ID,Var2,Var3</a:t>
            </a:r>
          </a:p>
          <a:p>
            <a:pPr algn="ctr">
              <a:lnSpc>
                <a:spcPts val="2156"/>
              </a:lnSpc>
            </a:pPr>
            <a:r>
              <a:rPr lang="en-US" sz="1540">
                <a:solidFill>
                  <a:srgbClr val="000000"/>
                </a:solidFill>
                <a:latin typeface="Acherus Grotesque"/>
              </a:rPr>
              <a:t>0,32.3,60.8</a:t>
            </a:r>
          </a:p>
          <a:p>
            <a:pPr algn="ctr">
              <a:lnSpc>
                <a:spcPts val="2156"/>
              </a:lnSpc>
            </a:pPr>
            <a:r>
              <a:rPr lang="en-US" sz="1540">
                <a:solidFill>
                  <a:srgbClr val="000000"/>
                </a:solidFill>
                <a:latin typeface="Acherus Grotesque"/>
              </a:rPr>
              <a:t>1,78.5,45.1</a:t>
            </a:r>
          </a:p>
          <a:p>
            <a:pPr algn="ctr">
              <a:lnSpc>
                <a:spcPts val="2156"/>
              </a:lnSpc>
            </a:pPr>
            <a:r>
              <a:rPr lang="en-US" sz="1540">
                <a:solidFill>
                  <a:srgbClr val="000000"/>
                </a:solidFill>
                <a:latin typeface="Acherus Grotesque"/>
              </a:rPr>
              <a:t>2,47.2,45.9</a:t>
            </a:r>
          </a:p>
          <a:p>
            <a:pPr algn="ctr">
              <a:lnSpc>
                <a:spcPts val="2156"/>
              </a:lnSpc>
            </a:pPr>
            <a:r>
              <a:rPr lang="en-US" sz="1540">
                <a:solidFill>
                  <a:srgbClr val="000000"/>
                </a:solidFill>
                <a:latin typeface="Acherus Grotesque"/>
              </a:rPr>
              <a:t>3,3.6,66.2</a:t>
            </a:r>
          </a:p>
          <a:p>
            <a:pPr algn="ctr">
              <a:lnSpc>
                <a:spcPts val="2156"/>
              </a:lnSpc>
            </a:pPr>
            <a:r>
              <a:rPr lang="en-US" sz="1540">
                <a:solidFill>
                  <a:srgbClr val="000000"/>
                </a:solidFill>
                <a:latin typeface="Acherus Grotesque"/>
              </a:rPr>
              <a:t>4,17.6,77.1</a:t>
            </a:r>
          </a:p>
          <a:p>
            <a:pPr algn="ctr">
              <a:lnSpc>
                <a:spcPts val="2156"/>
              </a:lnSpc>
            </a:pPr>
            <a:r>
              <a:rPr lang="en-US" sz="1540">
                <a:solidFill>
                  <a:srgbClr val="000000"/>
                </a:solidFill>
                <a:latin typeface="Acherus Grotesque"/>
              </a:rPr>
              <a:t>5,72.2,35.1</a:t>
            </a:r>
          </a:p>
          <a:p>
            <a:pPr algn="ctr">
              <a:lnSpc>
                <a:spcPts val="2156"/>
              </a:lnSpc>
            </a:pPr>
            <a:r>
              <a:rPr lang="en-US" sz="1540">
                <a:solidFill>
                  <a:srgbClr val="000000"/>
                </a:solidFill>
                <a:latin typeface="Acherus Grotesque"/>
              </a:rPr>
              <a:t>6,47.4,66.3</a:t>
            </a:r>
          </a:p>
          <a:p>
            <a:pPr algn="ctr">
              <a:lnSpc>
                <a:spcPts val="2156"/>
              </a:lnSpc>
            </a:pPr>
            <a:r>
              <a:rPr lang="en-US" sz="1540">
                <a:solidFill>
                  <a:srgbClr val="000000"/>
                </a:solidFill>
                <a:latin typeface="Acherus Grotesque"/>
              </a:rPr>
              <a:t>7,15.3,41.7</a:t>
            </a:r>
          </a:p>
          <a:p>
            <a:pPr algn="ctr">
              <a:lnSpc>
                <a:spcPts val="2156"/>
              </a:lnSpc>
            </a:pPr>
            <a:r>
              <a:rPr lang="en-US" sz="1540">
                <a:solidFill>
                  <a:srgbClr val="000000"/>
                </a:solidFill>
                <a:latin typeface="Acherus Grotesque"/>
              </a:rPr>
              <a:t>8,34.2,84.2</a:t>
            </a:r>
          </a:p>
          <a:p>
            <a:pPr algn="ctr">
              <a:lnSpc>
                <a:spcPts val="2156"/>
              </a:lnSpc>
            </a:pPr>
            <a:r>
              <a:rPr lang="en-US" sz="1540">
                <a:solidFill>
                  <a:srgbClr val="000000"/>
                </a:solidFill>
                <a:latin typeface="Acherus Grotesque"/>
              </a:rPr>
              <a:t>9,60.8,83.3</a:t>
            </a:r>
          </a:p>
          <a:p>
            <a:pPr algn="ctr">
              <a:lnSpc>
                <a:spcPts val="2156"/>
              </a:lnSpc>
            </a:pPr>
            <a:r>
              <a:rPr lang="en-US" sz="1540">
                <a:solidFill>
                  <a:srgbClr val="000000"/>
                </a:solidFill>
                <a:latin typeface="Acherus Grotesque"/>
              </a:rPr>
              <a:t>10,19.2,25.7</a:t>
            </a:r>
          </a:p>
          <a:p>
            <a:pPr algn="ctr">
              <a:lnSpc>
                <a:spcPts val="2156"/>
              </a:lnSpc>
            </a:pPr>
            <a:r>
              <a:rPr lang="en-US" sz="1540">
                <a:solidFill>
                  <a:srgbClr val="000000"/>
                </a:solidFill>
                <a:latin typeface="Acherus Grotesque"/>
              </a:rPr>
              <a:t>11,73.9,61.4</a:t>
            </a:r>
          </a:p>
          <a:p>
            <a:pPr algn="ctr">
              <a:lnSpc>
                <a:spcPts val="2156"/>
              </a:lnSpc>
            </a:pPr>
            <a:r>
              <a:rPr lang="en-US" sz="1540">
                <a:solidFill>
                  <a:srgbClr val="000000"/>
                </a:solidFill>
                <a:latin typeface="Acherus Grotesque"/>
              </a:rPr>
              <a:t>12,24.3,58.3</a:t>
            </a:r>
          </a:p>
          <a:p>
            <a:pPr algn="ctr">
              <a:lnSpc>
                <a:spcPts val="2156"/>
              </a:lnSpc>
            </a:pPr>
            <a:r>
              <a:rPr lang="en-US" sz="1540">
                <a:solidFill>
                  <a:srgbClr val="000000"/>
                </a:solidFill>
                <a:latin typeface="Acherus Grotesque"/>
              </a:rPr>
              <a:t>13,91.8,54.1</a:t>
            </a:r>
          </a:p>
          <a:p>
            <a:pPr algn="ctr">
              <a:lnSpc>
                <a:spcPts val="2156"/>
              </a:lnSpc>
            </a:pPr>
            <a:r>
              <a:rPr lang="en-US" sz="1540">
                <a:solidFill>
                  <a:srgbClr val="000000"/>
                </a:solidFill>
                <a:latin typeface="Acherus Grotesque"/>
              </a:rPr>
              <a:t>14,27,87</a:t>
            </a:r>
          </a:p>
          <a:p>
            <a:pPr algn="ctr">
              <a:lnSpc>
                <a:spcPts val="2156"/>
              </a:lnSpc>
            </a:pPr>
            <a:r>
              <a:rPr lang="en-US" sz="1540">
                <a:solidFill>
                  <a:srgbClr val="000000"/>
                </a:solidFill>
                <a:latin typeface="Acherus Grotesque"/>
              </a:rPr>
              <a:t>15,76.6,26.5</a:t>
            </a:r>
          </a:p>
          <a:p>
            <a:pPr algn="ctr">
              <a:lnSpc>
                <a:spcPts val="2156"/>
              </a:lnSpc>
            </a:pPr>
            <a:r>
              <a:rPr lang="en-US" sz="1540">
                <a:solidFill>
                  <a:srgbClr val="000000"/>
                </a:solidFill>
                <a:latin typeface="Acherus Grotesque"/>
              </a:rPr>
              <a:t>16,18.9,31.9</a:t>
            </a:r>
          </a:p>
          <a:p>
            <a:pPr algn="ctr">
              <a:lnSpc>
                <a:spcPts val="2156"/>
              </a:lnSpc>
            </a:pPr>
            <a:r>
              <a:rPr lang="en-US" sz="1540">
                <a:solidFill>
                  <a:srgbClr val="000000"/>
                </a:solidFill>
                <a:latin typeface="Acherus Grotesque"/>
              </a:rPr>
              <a:t>17,28.8,12</a:t>
            </a:r>
          </a:p>
          <a:p>
            <a:pPr algn="ctr">
              <a:lnSpc>
                <a:spcPts val="2156"/>
              </a:lnSpc>
            </a:pPr>
            <a:r>
              <a:rPr lang="en-US" sz="1540">
                <a:solidFill>
                  <a:srgbClr val="000000"/>
                </a:solidFill>
                <a:latin typeface="Acherus Grotesque"/>
              </a:rPr>
              <a:t>18,9.2,94</a:t>
            </a:r>
          </a:p>
          <a:p>
            <a:pPr algn="ctr">
              <a:lnSpc>
                <a:spcPts val="2156"/>
              </a:lnSpc>
            </a:pPr>
            <a:r>
              <a:rPr lang="en-US" sz="1540">
                <a:solidFill>
                  <a:srgbClr val="000000"/>
                </a:solidFill>
                <a:latin typeface="Acherus Grotesque"/>
              </a:rPr>
              <a:t>19,57.7,64.6</a:t>
            </a:r>
          </a:p>
          <a:p>
            <a:pPr algn="ctr">
              <a:lnSpc>
                <a:spcPts val="2156"/>
              </a:lnSpc>
            </a:pPr>
            <a:r>
              <a:rPr lang="en-US" sz="1540">
                <a:solidFill>
                  <a:srgbClr val="000000"/>
                </a:solidFill>
                <a:latin typeface="Acherus Grotesque"/>
              </a:rPr>
              <a:t>20,68.4,48</a:t>
            </a:r>
          </a:p>
          <a:p>
            <a:pPr algn="ctr">
              <a:lnSpc>
                <a:spcPts val="2156"/>
              </a:lnSpc>
            </a:pPr>
            <a:r>
              <a:rPr lang="en-US" sz="1540">
                <a:solidFill>
                  <a:srgbClr val="000000"/>
                </a:solidFill>
                <a:latin typeface="Acherus Grotesque"/>
              </a:rPr>
              <a:t>21,54.7,64</a:t>
            </a:r>
          </a:p>
          <a:p>
            <a:pPr algn="ctr">
              <a:lnSpc>
                <a:spcPts val="2156"/>
              </a:lnSpc>
            </a:pPr>
            <a:r>
              <a:rPr lang="en-US" sz="1540">
                <a:solidFill>
                  <a:srgbClr val="000000"/>
                </a:solidFill>
                <a:latin typeface="Acherus Grotesque"/>
              </a:rPr>
              <a:t>22,42.6,54.5</a:t>
            </a:r>
          </a:p>
          <a:p>
            <a:pPr algn="ctr">
              <a:lnSpc>
                <a:spcPts val="2156"/>
              </a:lnSpc>
            </a:pPr>
            <a:r>
              <a:rPr lang="en-US" sz="1540">
                <a:solidFill>
                  <a:srgbClr val="000000"/>
                </a:solidFill>
                <a:latin typeface="Acherus Grotesque"/>
              </a:rPr>
              <a:t>23,64.5,64.8</a:t>
            </a:r>
          </a:p>
          <a:p>
            <a:pPr algn="ctr">
              <a:lnSpc>
                <a:spcPts val="2156"/>
              </a:lnSpc>
            </a:pPr>
            <a:r>
              <a:rPr lang="en-US" sz="1540">
                <a:solidFill>
                  <a:srgbClr val="000000"/>
                </a:solidFill>
                <a:latin typeface="Acherus Grotesque"/>
              </a:rPr>
              <a:t>24,64.8,54.4</a:t>
            </a:r>
          </a:p>
          <a:p>
            <a:pPr algn="ctr">
              <a:lnSpc>
                <a:spcPts val="2156"/>
              </a:lnSpc>
            </a:pPr>
            <a:r>
              <a:rPr lang="en-US" sz="1540">
                <a:solidFill>
                  <a:srgbClr val="000000"/>
                </a:solidFill>
                <a:latin typeface="Acherus Grotesque"/>
              </a:rPr>
              <a:t>25,68,72.2</a:t>
            </a:r>
          </a:p>
          <a:p>
            <a:pPr algn="ctr">
              <a:lnSpc>
                <a:spcPts val="2156"/>
              </a:lnSpc>
            </a:pPr>
            <a:r>
              <a:rPr lang="en-US" sz="1540">
                <a:solidFill>
                  <a:srgbClr val="000000"/>
                </a:solidFill>
                <a:latin typeface="Acherus Grotesque"/>
              </a:rPr>
              <a:t>26,63.6,52.3</a:t>
            </a:r>
          </a:p>
          <a:p>
            <a:pPr algn="ctr">
              <a:lnSpc>
                <a:spcPts val="2156"/>
              </a:lnSpc>
            </a:pPr>
            <a:r>
              <a:rPr lang="en-US" sz="1540">
                <a:solidFill>
                  <a:srgbClr val="000000"/>
                </a:solidFill>
                <a:latin typeface="Acherus Grotesque"/>
              </a:rPr>
              <a:t>27,94.6,99.4</a:t>
            </a:r>
          </a:p>
          <a:p>
            <a:pPr algn="ctr">
              <a:lnSpc>
                <a:spcPts val="2156"/>
              </a:lnSpc>
            </a:pPr>
            <a:r>
              <a:rPr lang="en-US" sz="1540">
                <a:solidFill>
                  <a:srgbClr val="000000"/>
                </a:solidFill>
                <a:latin typeface="Acherus Grotesque"/>
              </a:rPr>
              <a:t>28,20.9,21.9</a:t>
            </a:r>
          </a:p>
          <a:p>
            <a:pPr algn="ctr">
              <a:lnSpc>
                <a:spcPts val="2156"/>
              </a:lnSpc>
            </a:pPr>
            <a:r>
              <a:rPr lang="en-US" sz="1540">
                <a:solidFill>
                  <a:srgbClr val="000000"/>
                </a:solidFill>
                <a:latin typeface="Acherus Grotesque"/>
              </a:rPr>
              <a:t>29,71,10.6</a:t>
            </a:r>
          </a:p>
          <a:p>
            <a:pPr algn="ctr">
              <a:lnSpc>
                <a:spcPts val="2156"/>
              </a:lnSpc>
            </a:pPr>
            <a:r>
              <a:rPr lang="en-US" sz="1540">
                <a:solidFill>
                  <a:srgbClr val="000000"/>
                </a:solidFill>
                <a:latin typeface="Acherus Grotesque"/>
              </a:rPr>
              <a:t>30,23.7,11</a:t>
            </a:r>
          </a:p>
          <a:p>
            <a:pPr algn="ctr">
              <a:lnSpc>
                <a:spcPts val="2156"/>
              </a:lnSpc>
            </a:pPr>
            <a:r>
              <a:rPr lang="en-US" sz="1540">
                <a:solidFill>
                  <a:srgbClr val="000000"/>
                </a:solidFill>
                <a:latin typeface="Acherus Grotesque"/>
              </a:rPr>
              <a:t>31,12,6.4</a:t>
            </a:r>
          </a:p>
          <a:p>
            <a:pPr algn="ctr">
              <a:lnSpc>
                <a:spcPts val="2156"/>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0" y="2147824"/>
            <a:ext cx="14380842" cy="0"/>
          </a:xfrm>
          <a:prstGeom prst="line">
            <a:avLst/>
          </a:prstGeom>
          <a:ln cap="rnd" w="9525">
            <a:solidFill>
              <a:srgbClr val="000000">
                <a:alpha val="34902"/>
              </a:srgbClr>
            </a:solidFill>
            <a:prstDash val="solid"/>
            <a:headEnd type="none" len="sm" w="sm"/>
            <a:tailEnd type="none" len="sm" w="sm"/>
          </a:ln>
        </p:spPr>
      </p:sp>
      <p:sp>
        <p:nvSpPr>
          <p:cNvPr name="Freeform 3" id="3"/>
          <p:cNvSpPr/>
          <p:nvPr/>
        </p:nvSpPr>
        <p:spPr>
          <a:xfrm flipH="false" flipV="false" rot="0">
            <a:off x="275546" y="2324938"/>
            <a:ext cx="13958200" cy="1951275"/>
          </a:xfrm>
          <a:custGeom>
            <a:avLst/>
            <a:gdLst/>
            <a:ahLst/>
            <a:cxnLst/>
            <a:rect r="r" b="b" t="t" l="l"/>
            <a:pathLst>
              <a:path h="1951275" w="13958200">
                <a:moveTo>
                  <a:pt x="0" y="0"/>
                </a:moveTo>
                <a:lnTo>
                  <a:pt x="13958201" y="0"/>
                </a:lnTo>
                <a:lnTo>
                  <a:pt x="13958201" y="1951275"/>
                </a:lnTo>
                <a:lnTo>
                  <a:pt x="0" y="1951275"/>
                </a:lnTo>
                <a:lnTo>
                  <a:pt x="0" y="0"/>
                </a:lnTo>
                <a:close/>
              </a:path>
            </a:pathLst>
          </a:custGeom>
          <a:blipFill>
            <a:blip r:embed="rId2"/>
            <a:stretch>
              <a:fillRect l="0" t="0" r="0" b="0"/>
            </a:stretch>
          </a:blipFill>
        </p:spPr>
      </p:sp>
      <p:sp>
        <p:nvSpPr>
          <p:cNvPr name="Freeform 4" id="4"/>
          <p:cNvSpPr/>
          <p:nvPr/>
        </p:nvSpPr>
        <p:spPr>
          <a:xfrm flipH="false" flipV="false" rot="0">
            <a:off x="275546" y="4447663"/>
            <a:ext cx="7600645" cy="6014424"/>
          </a:xfrm>
          <a:custGeom>
            <a:avLst/>
            <a:gdLst/>
            <a:ahLst/>
            <a:cxnLst/>
            <a:rect r="r" b="b" t="t" l="l"/>
            <a:pathLst>
              <a:path h="6014424" w="7600645">
                <a:moveTo>
                  <a:pt x="0" y="0"/>
                </a:moveTo>
                <a:lnTo>
                  <a:pt x="7600645" y="0"/>
                </a:lnTo>
                <a:lnTo>
                  <a:pt x="7600645" y="6014423"/>
                </a:lnTo>
                <a:lnTo>
                  <a:pt x="0" y="6014423"/>
                </a:lnTo>
                <a:lnTo>
                  <a:pt x="0" y="0"/>
                </a:lnTo>
                <a:close/>
              </a:path>
            </a:pathLst>
          </a:custGeom>
          <a:blipFill>
            <a:blip r:embed="rId3"/>
            <a:stretch>
              <a:fillRect l="0" t="0" r="0" b="0"/>
            </a:stretch>
          </a:blipFill>
        </p:spPr>
      </p:sp>
      <p:sp>
        <p:nvSpPr>
          <p:cNvPr name="TextBox 5" id="5"/>
          <p:cNvSpPr txBox="true"/>
          <p:nvPr/>
        </p:nvSpPr>
        <p:spPr>
          <a:xfrm rot="0">
            <a:off x="1028700" y="875183"/>
            <a:ext cx="8955578"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NODES 3</a:t>
            </a:r>
          </a:p>
        </p:txBody>
      </p:sp>
      <p:sp>
        <p:nvSpPr>
          <p:cNvPr name="TextBox 6" id="6"/>
          <p:cNvSpPr txBox="true"/>
          <p:nvPr/>
        </p:nvSpPr>
        <p:spPr>
          <a:xfrm rot="0">
            <a:off x="15484666" y="422276"/>
            <a:ext cx="1468874" cy="9864724"/>
          </a:xfrm>
          <a:prstGeom prst="rect">
            <a:avLst/>
          </a:prstGeom>
        </p:spPr>
        <p:txBody>
          <a:bodyPr anchor="t" rtlCol="false" tIns="0" lIns="0" bIns="0" rIns="0">
            <a:spAutoFit/>
          </a:bodyPr>
          <a:lstStyle/>
          <a:p>
            <a:pPr algn="ctr">
              <a:lnSpc>
                <a:spcPts val="1750"/>
              </a:lnSpc>
            </a:pPr>
            <a:r>
              <a:rPr lang="en-US" sz="1250">
                <a:solidFill>
                  <a:srgbClr val="000000"/>
                </a:solidFill>
                <a:latin typeface="Acherus Grotesque"/>
              </a:rPr>
              <a:t>3.Problem</a:t>
            </a:r>
          </a:p>
          <a:p>
            <a:pPr algn="ctr">
              <a:lnSpc>
                <a:spcPts val="1750"/>
              </a:lnSpc>
            </a:pPr>
            <a:r>
              <a:rPr lang="en-US" sz="1250">
                <a:solidFill>
                  <a:srgbClr val="000000"/>
                </a:solidFill>
                <a:latin typeface="Acherus Grotesque"/>
              </a:rPr>
              <a:t>Node_ID,Var2,Var3</a:t>
            </a:r>
          </a:p>
          <a:p>
            <a:pPr algn="ctr">
              <a:lnSpc>
                <a:spcPts val="1750"/>
              </a:lnSpc>
            </a:pPr>
            <a:r>
              <a:rPr lang="en-US" sz="1250">
                <a:solidFill>
                  <a:srgbClr val="000000"/>
                </a:solidFill>
                <a:latin typeface="Acherus Grotesque"/>
              </a:rPr>
              <a:t>0,40.5,88.8</a:t>
            </a:r>
          </a:p>
          <a:p>
            <a:pPr algn="ctr">
              <a:lnSpc>
                <a:spcPts val="1750"/>
              </a:lnSpc>
            </a:pPr>
            <a:r>
              <a:rPr lang="en-US" sz="1250">
                <a:solidFill>
                  <a:srgbClr val="000000"/>
                </a:solidFill>
                <a:latin typeface="Acherus Grotesque"/>
              </a:rPr>
              <a:t>1,44.9,39.2</a:t>
            </a:r>
          </a:p>
          <a:p>
            <a:pPr algn="ctr">
              <a:lnSpc>
                <a:spcPts val="1750"/>
              </a:lnSpc>
            </a:pPr>
            <a:r>
              <a:rPr lang="en-US" sz="1250">
                <a:solidFill>
                  <a:srgbClr val="000000"/>
                </a:solidFill>
                <a:latin typeface="Acherus Grotesque"/>
              </a:rPr>
              <a:t>2,36.6,77</a:t>
            </a:r>
          </a:p>
          <a:p>
            <a:pPr algn="ctr">
              <a:lnSpc>
                <a:spcPts val="1750"/>
              </a:lnSpc>
            </a:pPr>
            <a:r>
              <a:rPr lang="en-US" sz="1250">
                <a:solidFill>
                  <a:srgbClr val="000000"/>
                </a:solidFill>
                <a:latin typeface="Acherus Grotesque"/>
              </a:rPr>
              <a:t>3,76.4,39.7</a:t>
            </a:r>
          </a:p>
          <a:p>
            <a:pPr algn="ctr">
              <a:lnSpc>
                <a:spcPts val="1750"/>
              </a:lnSpc>
            </a:pPr>
            <a:r>
              <a:rPr lang="en-US" sz="1250">
                <a:solidFill>
                  <a:srgbClr val="000000"/>
                </a:solidFill>
                <a:latin typeface="Acherus Grotesque"/>
              </a:rPr>
              <a:t>4,62.8,80.9</a:t>
            </a:r>
          </a:p>
          <a:p>
            <a:pPr algn="ctr">
              <a:lnSpc>
                <a:spcPts val="1750"/>
              </a:lnSpc>
            </a:pPr>
            <a:r>
              <a:rPr lang="en-US" sz="1250">
                <a:solidFill>
                  <a:srgbClr val="000000"/>
                </a:solidFill>
                <a:latin typeface="Acherus Grotesque"/>
              </a:rPr>
              <a:t>5,77.2,75.6</a:t>
            </a:r>
          </a:p>
          <a:p>
            <a:pPr algn="ctr">
              <a:lnSpc>
                <a:spcPts val="1750"/>
              </a:lnSpc>
            </a:pPr>
            <a:r>
              <a:rPr lang="en-US" sz="1250">
                <a:solidFill>
                  <a:srgbClr val="000000"/>
                </a:solidFill>
                <a:latin typeface="Acherus Grotesque"/>
              </a:rPr>
              <a:t>6,93.3,37.8</a:t>
            </a:r>
          </a:p>
          <a:p>
            <a:pPr algn="ctr">
              <a:lnSpc>
                <a:spcPts val="1750"/>
              </a:lnSpc>
            </a:pPr>
            <a:r>
              <a:rPr lang="en-US" sz="1250">
                <a:solidFill>
                  <a:srgbClr val="000000"/>
                </a:solidFill>
                <a:latin typeface="Acherus Grotesque"/>
              </a:rPr>
              <a:t>7,97.3,21.7</a:t>
            </a:r>
          </a:p>
          <a:p>
            <a:pPr algn="ctr">
              <a:lnSpc>
                <a:spcPts val="1750"/>
              </a:lnSpc>
            </a:pPr>
            <a:r>
              <a:rPr lang="en-US" sz="1250">
                <a:solidFill>
                  <a:srgbClr val="000000"/>
                </a:solidFill>
                <a:latin typeface="Acherus Grotesque"/>
              </a:rPr>
              <a:t>8,19.3,79.1</a:t>
            </a:r>
          </a:p>
          <a:p>
            <a:pPr algn="ctr">
              <a:lnSpc>
                <a:spcPts val="1750"/>
              </a:lnSpc>
            </a:pPr>
            <a:r>
              <a:rPr lang="en-US" sz="1250">
                <a:solidFill>
                  <a:srgbClr val="000000"/>
                </a:solidFill>
                <a:latin typeface="Acherus Grotesque"/>
              </a:rPr>
              <a:t>9,13.9,95</a:t>
            </a:r>
          </a:p>
          <a:p>
            <a:pPr algn="ctr">
              <a:lnSpc>
                <a:spcPts val="1750"/>
              </a:lnSpc>
            </a:pPr>
            <a:r>
              <a:rPr lang="en-US" sz="1250">
                <a:solidFill>
                  <a:srgbClr val="000000"/>
                </a:solidFill>
                <a:latin typeface="Acherus Grotesque"/>
              </a:rPr>
              <a:t>10,69.7,32.8</a:t>
            </a:r>
          </a:p>
          <a:p>
            <a:pPr algn="ctr">
              <a:lnSpc>
                <a:spcPts val="1750"/>
              </a:lnSpc>
            </a:pPr>
            <a:r>
              <a:rPr lang="en-US" sz="1250">
                <a:solidFill>
                  <a:srgbClr val="000000"/>
                </a:solidFill>
                <a:latin typeface="Acherus Grotesque"/>
              </a:rPr>
              <a:t>11,9.4,67.2</a:t>
            </a:r>
          </a:p>
          <a:p>
            <a:pPr algn="ctr">
              <a:lnSpc>
                <a:spcPts val="1750"/>
              </a:lnSpc>
            </a:pPr>
            <a:r>
              <a:rPr lang="en-US" sz="1250">
                <a:solidFill>
                  <a:srgbClr val="000000"/>
                </a:solidFill>
                <a:latin typeface="Acherus Grotesque"/>
              </a:rPr>
              <a:t>12,52.6,43.9</a:t>
            </a:r>
          </a:p>
          <a:p>
            <a:pPr algn="ctr">
              <a:lnSpc>
                <a:spcPts val="1750"/>
              </a:lnSpc>
            </a:pPr>
            <a:r>
              <a:rPr lang="en-US" sz="1250">
                <a:solidFill>
                  <a:srgbClr val="000000"/>
                </a:solidFill>
                <a:latin typeface="Acherus Grotesque"/>
              </a:rPr>
              <a:t>13,53.1,83.4</a:t>
            </a:r>
          </a:p>
          <a:p>
            <a:pPr algn="ctr">
              <a:lnSpc>
                <a:spcPts val="1750"/>
              </a:lnSpc>
            </a:pPr>
            <a:r>
              <a:rPr lang="en-US" sz="1250">
                <a:solidFill>
                  <a:srgbClr val="000000"/>
                </a:solidFill>
                <a:latin typeface="Acherus Grotesque"/>
              </a:rPr>
              <a:t>14,86.2,76.9</a:t>
            </a:r>
          </a:p>
          <a:p>
            <a:pPr algn="ctr">
              <a:lnSpc>
                <a:spcPts val="1750"/>
              </a:lnSpc>
            </a:pPr>
            <a:r>
              <a:rPr lang="en-US" sz="1250">
                <a:solidFill>
                  <a:srgbClr val="000000"/>
                </a:solidFill>
                <a:latin typeface="Acherus Grotesque"/>
              </a:rPr>
              <a:t>15,48.5,16.8</a:t>
            </a:r>
          </a:p>
          <a:p>
            <a:pPr algn="ctr">
              <a:lnSpc>
                <a:spcPts val="1750"/>
              </a:lnSpc>
            </a:pPr>
            <a:r>
              <a:rPr lang="en-US" sz="1250">
                <a:solidFill>
                  <a:srgbClr val="000000"/>
                </a:solidFill>
                <a:latin typeface="Acherus Grotesque"/>
              </a:rPr>
              <a:t>16,39.4,86.2</a:t>
            </a:r>
          </a:p>
          <a:p>
            <a:pPr algn="ctr">
              <a:lnSpc>
                <a:spcPts val="1750"/>
              </a:lnSpc>
            </a:pPr>
            <a:r>
              <a:rPr lang="en-US" sz="1250">
                <a:solidFill>
                  <a:srgbClr val="000000"/>
                </a:solidFill>
                <a:latin typeface="Acherus Grotesque"/>
              </a:rPr>
              <a:t>17,67.2,99</a:t>
            </a:r>
          </a:p>
          <a:p>
            <a:pPr algn="ctr">
              <a:lnSpc>
                <a:spcPts val="1750"/>
              </a:lnSpc>
            </a:pPr>
            <a:r>
              <a:rPr lang="en-US" sz="1250">
                <a:solidFill>
                  <a:srgbClr val="000000"/>
                </a:solidFill>
                <a:latin typeface="Acherus Grotesque"/>
              </a:rPr>
              <a:t>18,74.2,51.5</a:t>
            </a:r>
          </a:p>
          <a:p>
            <a:pPr algn="ctr">
              <a:lnSpc>
                <a:spcPts val="1750"/>
              </a:lnSpc>
            </a:pPr>
            <a:r>
              <a:rPr lang="en-US" sz="1250">
                <a:solidFill>
                  <a:srgbClr val="000000"/>
                </a:solidFill>
                <a:latin typeface="Acherus Grotesque"/>
              </a:rPr>
              <a:t>19,52.1,88.5</a:t>
            </a:r>
          </a:p>
          <a:p>
            <a:pPr algn="ctr">
              <a:lnSpc>
                <a:spcPts val="1750"/>
              </a:lnSpc>
            </a:pPr>
            <a:r>
              <a:rPr lang="en-US" sz="1250">
                <a:solidFill>
                  <a:srgbClr val="000000"/>
                </a:solidFill>
                <a:latin typeface="Acherus Grotesque"/>
              </a:rPr>
              <a:t>20,34.8,58.9</a:t>
            </a:r>
          </a:p>
          <a:p>
            <a:pPr algn="ctr">
              <a:lnSpc>
                <a:spcPts val="1750"/>
              </a:lnSpc>
            </a:pPr>
            <a:r>
              <a:rPr lang="en-US" sz="1250">
                <a:solidFill>
                  <a:srgbClr val="000000"/>
                </a:solidFill>
                <a:latin typeface="Acherus Grotesque"/>
              </a:rPr>
              <a:t>21,15,15.5</a:t>
            </a:r>
          </a:p>
          <a:p>
            <a:pPr algn="ctr">
              <a:lnSpc>
                <a:spcPts val="1750"/>
              </a:lnSpc>
            </a:pPr>
            <a:r>
              <a:rPr lang="en-US" sz="1250">
                <a:solidFill>
                  <a:srgbClr val="000000"/>
                </a:solidFill>
                <a:latin typeface="Acherus Grotesque"/>
              </a:rPr>
              <a:t>22,58.7,20</a:t>
            </a:r>
          </a:p>
          <a:p>
            <a:pPr algn="ctr">
              <a:lnSpc>
                <a:spcPts val="1750"/>
              </a:lnSpc>
            </a:pPr>
            <a:r>
              <a:rPr lang="en-US" sz="1250">
                <a:solidFill>
                  <a:srgbClr val="000000"/>
                </a:solidFill>
                <a:latin typeface="Acherus Grotesque"/>
              </a:rPr>
              <a:t>23,26.3,40.7</a:t>
            </a:r>
          </a:p>
          <a:p>
            <a:pPr algn="ctr">
              <a:lnSpc>
                <a:spcPts val="1750"/>
              </a:lnSpc>
            </a:pPr>
            <a:r>
              <a:rPr lang="en-US" sz="1250">
                <a:solidFill>
                  <a:srgbClr val="000000"/>
                </a:solidFill>
                <a:latin typeface="Acherus Grotesque"/>
              </a:rPr>
              <a:t>24,4.5,74.9</a:t>
            </a:r>
          </a:p>
          <a:p>
            <a:pPr algn="ctr">
              <a:lnSpc>
                <a:spcPts val="1750"/>
              </a:lnSpc>
            </a:pPr>
            <a:r>
              <a:rPr lang="en-US" sz="1250">
                <a:solidFill>
                  <a:srgbClr val="000000"/>
                </a:solidFill>
                <a:latin typeface="Acherus Grotesque"/>
              </a:rPr>
              <a:t>25,75.5,82.6</a:t>
            </a:r>
          </a:p>
          <a:p>
            <a:pPr algn="ctr">
              <a:lnSpc>
                <a:spcPts val="1750"/>
              </a:lnSpc>
            </a:pPr>
            <a:r>
              <a:rPr lang="en-US" sz="1250">
                <a:solidFill>
                  <a:srgbClr val="000000"/>
                </a:solidFill>
                <a:latin typeface="Acherus Grotesque"/>
              </a:rPr>
              <a:t>26,24.3,79</a:t>
            </a:r>
          </a:p>
          <a:p>
            <a:pPr algn="ctr">
              <a:lnSpc>
                <a:spcPts val="1750"/>
              </a:lnSpc>
            </a:pPr>
            <a:r>
              <a:rPr lang="en-US" sz="1250">
                <a:solidFill>
                  <a:srgbClr val="000000"/>
                </a:solidFill>
                <a:latin typeface="Acherus Grotesque"/>
              </a:rPr>
              <a:t>27,44.3,31.9</a:t>
            </a:r>
          </a:p>
          <a:p>
            <a:pPr algn="ctr">
              <a:lnSpc>
                <a:spcPts val="1750"/>
              </a:lnSpc>
            </a:pPr>
            <a:r>
              <a:rPr lang="en-US" sz="1250">
                <a:solidFill>
                  <a:srgbClr val="000000"/>
                </a:solidFill>
                <a:latin typeface="Acherus Grotesque"/>
              </a:rPr>
              <a:t>28,68.8,53.5</a:t>
            </a:r>
          </a:p>
          <a:p>
            <a:pPr algn="ctr">
              <a:lnSpc>
                <a:spcPts val="1750"/>
              </a:lnSpc>
            </a:pPr>
            <a:r>
              <a:rPr lang="en-US" sz="1250">
                <a:solidFill>
                  <a:srgbClr val="000000"/>
                </a:solidFill>
                <a:latin typeface="Acherus Grotesque"/>
              </a:rPr>
              <a:t>29,36,9</a:t>
            </a:r>
          </a:p>
          <a:p>
            <a:pPr algn="ctr">
              <a:lnSpc>
                <a:spcPts val="1750"/>
              </a:lnSpc>
            </a:pPr>
            <a:r>
              <a:rPr lang="en-US" sz="1250">
                <a:solidFill>
                  <a:srgbClr val="000000"/>
                </a:solidFill>
                <a:latin typeface="Acherus Grotesque"/>
              </a:rPr>
              <a:t>30,73.7,11.2</a:t>
            </a:r>
          </a:p>
          <a:p>
            <a:pPr algn="ctr">
              <a:lnSpc>
                <a:spcPts val="1750"/>
              </a:lnSpc>
            </a:pPr>
            <a:r>
              <a:rPr lang="en-US" sz="1250">
                <a:solidFill>
                  <a:srgbClr val="000000"/>
                </a:solidFill>
                <a:latin typeface="Acherus Grotesque"/>
              </a:rPr>
              <a:t>31,39.5,13.7</a:t>
            </a:r>
          </a:p>
          <a:p>
            <a:pPr algn="ctr">
              <a:lnSpc>
                <a:spcPts val="1750"/>
              </a:lnSpc>
            </a:pPr>
            <a:r>
              <a:rPr lang="en-US" sz="1250">
                <a:solidFill>
                  <a:srgbClr val="000000"/>
                </a:solidFill>
                <a:latin typeface="Acherus Grotesque"/>
              </a:rPr>
              <a:t>32,68.4,67.9</a:t>
            </a:r>
          </a:p>
          <a:p>
            <a:pPr algn="ctr">
              <a:lnSpc>
                <a:spcPts val="1750"/>
              </a:lnSpc>
            </a:pPr>
            <a:r>
              <a:rPr lang="en-US" sz="1250">
                <a:solidFill>
                  <a:srgbClr val="000000"/>
                </a:solidFill>
                <a:latin typeface="Acherus Grotesque"/>
              </a:rPr>
              <a:t>33,70.5,49.6</a:t>
            </a:r>
          </a:p>
          <a:p>
            <a:pPr algn="ctr">
              <a:lnSpc>
                <a:spcPts val="1750"/>
              </a:lnSpc>
            </a:pPr>
            <a:r>
              <a:rPr lang="en-US" sz="1250">
                <a:solidFill>
                  <a:srgbClr val="000000"/>
                </a:solidFill>
                <a:latin typeface="Acherus Grotesque"/>
              </a:rPr>
              <a:t>34,44.3,19</a:t>
            </a:r>
          </a:p>
          <a:p>
            <a:pPr algn="ctr">
              <a:lnSpc>
                <a:spcPts val="1750"/>
              </a:lnSpc>
            </a:pPr>
            <a:r>
              <a:rPr lang="en-US" sz="1250">
                <a:solidFill>
                  <a:srgbClr val="000000"/>
                </a:solidFill>
                <a:latin typeface="Acherus Grotesque"/>
              </a:rPr>
              <a:t>35,2,49.6</a:t>
            </a:r>
          </a:p>
          <a:p>
            <a:pPr algn="ctr">
              <a:lnSpc>
                <a:spcPts val="1750"/>
              </a:lnSpc>
            </a:pPr>
            <a:r>
              <a:rPr lang="en-US" sz="1250">
                <a:solidFill>
                  <a:srgbClr val="000000"/>
                </a:solidFill>
                <a:latin typeface="Acherus Grotesque"/>
              </a:rPr>
              <a:t>36,33.1,14.8</a:t>
            </a:r>
          </a:p>
          <a:p>
            <a:pPr algn="ctr">
              <a:lnSpc>
                <a:spcPts val="1750"/>
              </a:lnSpc>
            </a:pPr>
            <a:r>
              <a:rPr lang="en-US" sz="1250">
                <a:solidFill>
                  <a:srgbClr val="000000"/>
                </a:solidFill>
                <a:latin typeface="Acherus Grotesque"/>
              </a:rPr>
              <a:t>37,42.5,5.5</a:t>
            </a:r>
          </a:p>
          <a:p>
            <a:pPr algn="ctr">
              <a:lnSpc>
                <a:spcPts val="1750"/>
              </a:lnSpc>
            </a:pPr>
            <a:r>
              <a:rPr lang="en-US" sz="1250">
                <a:solidFill>
                  <a:srgbClr val="000000"/>
                </a:solidFill>
                <a:latin typeface="Acherus Grotesque"/>
              </a:rPr>
              <a:t>38,27.1,85.1</a:t>
            </a:r>
          </a:p>
          <a:p>
            <a:pPr algn="ctr">
              <a:lnSpc>
                <a:spcPts val="1750"/>
              </a:lnSpc>
            </a:pPr>
            <a:r>
              <a:rPr lang="en-US" sz="1250">
                <a:solidFill>
                  <a:srgbClr val="000000"/>
                </a:solidFill>
                <a:latin typeface="Acherus Grotesque"/>
              </a:rPr>
              <a:t>39,19.8,56.1</a:t>
            </a:r>
          </a:p>
          <a:p>
            <a:pPr algn="ctr">
              <a:lnSpc>
                <a:spcPts val="1750"/>
              </a:lnSpc>
            </a:pPr>
            <a:r>
              <a:rPr lang="en-US" sz="1250">
                <a:solidFill>
                  <a:srgbClr val="000000"/>
                </a:solidFill>
                <a:latin typeface="Acherus Grotesque"/>
              </a:rPr>
              <a:t>40,82.2,93</a:t>
            </a:r>
          </a:p>
          <a:p>
            <a:pPr algn="ctr">
              <a:lnSpc>
                <a:spcPts val="1750"/>
              </a:lnSpc>
            </a:pPr>
            <a:r>
              <a:rPr lang="en-US" sz="1250">
                <a:solidFill>
                  <a:srgbClr val="000000"/>
                </a:solidFill>
                <a:latin typeface="Acherus Grotesque"/>
              </a:rPr>
              <a:t>41,43,69.7</a:t>
            </a:r>
          </a:p>
          <a:p>
            <a:pPr algn="ctr">
              <a:lnSpc>
                <a:spcPts val="175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0" y="2147824"/>
            <a:ext cx="14380842" cy="0"/>
          </a:xfrm>
          <a:prstGeom prst="line">
            <a:avLst/>
          </a:prstGeom>
          <a:ln cap="rnd" w="9525">
            <a:solidFill>
              <a:srgbClr val="000000">
                <a:alpha val="34902"/>
              </a:srgbClr>
            </a:solidFill>
            <a:prstDash val="solid"/>
            <a:headEnd type="none" len="sm" w="sm"/>
            <a:tailEnd type="none" len="sm" w="sm"/>
          </a:ln>
        </p:spPr>
      </p:sp>
      <p:sp>
        <p:nvSpPr>
          <p:cNvPr name="Freeform 3" id="3"/>
          <p:cNvSpPr/>
          <p:nvPr/>
        </p:nvSpPr>
        <p:spPr>
          <a:xfrm flipH="false" flipV="false" rot="0">
            <a:off x="183487" y="2290561"/>
            <a:ext cx="14835215" cy="1491999"/>
          </a:xfrm>
          <a:custGeom>
            <a:avLst/>
            <a:gdLst/>
            <a:ahLst/>
            <a:cxnLst/>
            <a:rect r="r" b="b" t="t" l="l"/>
            <a:pathLst>
              <a:path h="1491999" w="14835215">
                <a:moveTo>
                  <a:pt x="0" y="0"/>
                </a:moveTo>
                <a:lnTo>
                  <a:pt x="14835215" y="0"/>
                </a:lnTo>
                <a:lnTo>
                  <a:pt x="14835215" y="1491999"/>
                </a:lnTo>
                <a:lnTo>
                  <a:pt x="0" y="1491999"/>
                </a:lnTo>
                <a:lnTo>
                  <a:pt x="0" y="0"/>
                </a:lnTo>
                <a:close/>
              </a:path>
            </a:pathLst>
          </a:custGeom>
          <a:blipFill>
            <a:blip r:embed="rId2"/>
            <a:stretch>
              <a:fillRect l="0" t="0" r="0" b="0"/>
            </a:stretch>
          </a:blipFill>
        </p:spPr>
      </p:sp>
      <p:sp>
        <p:nvSpPr>
          <p:cNvPr name="Freeform 4" id="4"/>
          <p:cNvSpPr/>
          <p:nvPr/>
        </p:nvSpPr>
        <p:spPr>
          <a:xfrm flipH="false" flipV="false" rot="0">
            <a:off x="183487" y="3782560"/>
            <a:ext cx="7922176" cy="6312767"/>
          </a:xfrm>
          <a:custGeom>
            <a:avLst/>
            <a:gdLst/>
            <a:ahLst/>
            <a:cxnLst/>
            <a:rect r="r" b="b" t="t" l="l"/>
            <a:pathLst>
              <a:path h="6312767" w="7922176">
                <a:moveTo>
                  <a:pt x="0" y="0"/>
                </a:moveTo>
                <a:lnTo>
                  <a:pt x="7922175" y="0"/>
                </a:lnTo>
                <a:lnTo>
                  <a:pt x="7922175" y="6312767"/>
                </a:lnTo>
                <a:lnTo>
                  <a:pt x="0" y="6312767"/>
                </a:lnTo>
                <a:lnTo>
                  <a:pt x="0" y="0"/>
                </a:lnTo>
                <a:close/>
              </a:path>
            </a:pathLst>
          </a:custGeom>
          <a:blipFill>
            <a:blip r:embed="rId3"/>
            <a:stretch>
              <a:fillRect l="0" t="0" r="0" b="0"/>
            </a:stretch>
          </a:blipFill>
        </p:spPr>
      </p:sp>
      <p:sp>
        <p:nvSpPr>
          <p:cNvPr name="TextBox 5" id="5"/>
          <p:cNvSpPr txBox="true"/>
          <p:nvPr/>
        </p:nvSpPr>
        <p:spPr>
          <a:xfrm rot="0">
            <a:off x="1028700" y="875183"/>
            <a:ext cx="8955578"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NODES 4</a:t>
            </a:r>
          </a:p>
        </p:txBody>
      </p:sp>
      <p:sp>
        <p:nvSpPr>
          <p:cNvPr name="TextBox 6" id="6"/>
          <p:cNvSpPr txBox="true"/>
          <p:nvPr/>
        </p:nvSpPr>
        <p:spPr>
          <a:xfrm rot="0">
            <a:off x="13907775" y="444598"/>
            <a:ext cx="3702130" cy="9784079"/>
          </a:xfrm>
          <a:prstGeom prst="rect">
            <a:avLst/>
          </a:prstGeom>
        </p:spPr>
        <p:txBody>
          <a:bodyPr anchor="t" rtlCol="false" tIns="0" lIns="0" bIns="0" rIns="0">
            <a:spAutoFit/>
          </a:bodyPr>
          <a:lstStyle/>
          <a:p>
            <a:pPr algn="ctr">
              <a:lnSpc>
                <a:spcPts val="1470"/>
              </a:lnSpc>
            </a:pPr>
            <a:r>
              <a:rPr lang="en-US" sz="1050">
                <a:solidFill>
                  <a:srgbClr val="000000"/>
                </a:solidFill>
                <a:latin typeface="Acherus Grotesque"/>
              </a:rPr>
              <a:t>4.Problem</a:t>
            </a:r>
          </a:p>
          <a:p>
            <a:pPr algn="ctr">
              <a:lnSpc>
                <a:spcPts val="1470"/>
              </a:lnSpc>
            </a:pPr>
            <a:r>
              <a:rPr lang="en-US" sz="1050">
                <a:solidFill>
                  <a:srgbClr val="000000"/>
                </a:solidFill>
                <a:latin typeface="Acherus Grotesque"/>
              </a:rPr>
              <a:t>Node_ID,Var2,Var3</a:t>
            </a:r>
          </a:p>
          <a:p>
            <a:pPr algn="ctr">
              <a:lnSpc>
                <a:spcPts val="1470"/>
              </a:lnSpc>
            </a:pPr>
            <a:r>
              <a:rPr lang="en-US" sz="1050">
                <a:solidFill>
                  <a:srgbClr val="000000"/>
                </a:solidFill>
                <a:latin typeface="Acherus Grotesque"/>
              </a:rPr>
              <a:t>0,58.3,69.6</a:t>
            </a:r>
          </a:p>
          <a:p>
            <a:pPr algn="ctr">
              <a:lnSpc>
                <a:spcPts val="1470"/>
              </a:lnSpc>
            </a:pPr>
            <a:r>
              <a:rPr lang="en-US" sz="1050">
                <a:solidFill>
                  <a:srgbClr val="000000"/>
                </a:solidFill>
                <a:latin typeface="Acherus Grotesque"/>
              </a:rPr>
              <a:t>1,81.6,50</a:t>
            </a:r>
          </a:p>
          <a:p>
            <a:pPr algn="ctr">
              <a:lnSpc>
                <a:spcPts val="1470"/>
              </a:lnSpc>
            </a:pPr>
            <a:r>
              <a:rPr lang="en-US" sz="1050">
                <a:solidFill>
                  <a:srgbClr val="000000"/>
                </a:solidFill>
                <a:latin typeface="Acherus Grotesque"/>
              </a:rPr>
              <a:t>2,88,53.6</a:t>
            </a:r>
          </a:p>
          <a:p>
            <a:pPr algn="ctr">
              <a:lnSpc>
                <a:spcPts val="1470"/>
              </a:lnSpc>
            </a:pPr>
            <a:r>
              <a:rPr lang="en-US" sz="1050">
                <a:solidFill>
                  <a:srgbClr val="000000"/>
                </a:solidFill>
                <a:latin typeface="Acherus Grotesque"/>
              </a:rPr>
              <a:t>3,98.9,44.6</a:t>
            </a:r>
          </a:p>
          <a:p>
            <a:pPr algn="ctr">
              <a:lnSpc>
                <a:spcPts val="1470"/>
              </a:lnSpc>
            </a:pPr>
            <a:r>
              <a:rPr lang="en-US" sz="1050">
                <a:solidFill>
                  <a:srgbClr val="000000"/>
                </a:solidFill>
                <a:latin typeface="Acherus Grotesque"/>
              </a:rPr>
              <a:t>4,0.1,12.4</a:t>
            </a:r>
          </a:p>
          <a:p>
            <a:pPr algn="ctr">
              <a:lnSpc>
                <a:spcPts val="1470"/>
              </a:lnSpc>
            </a:pPr>
            <a:r>
              <a:rPr lang="en-US" sz="1050">
                <a:solidFill>
                  <a:srgbClr val="000000"/>
                </a:solidFill>
                <a:latin typeface="Acherus Grotesque"/>
              </a:rPr>
              <a:t>5,86.6,49.1</a:t>
            </a:r>
          </a:p>
          <a:p>
            <a:pPr algn="ctr">
              <a:lnSpc>
                <a:spcPts val="1470"/>
              </a:lnSpc>
            </a:pPr>
            <a:r>
              <a:rPr lang="en-US" sz="1050">
                <a:solidFill>
                  <a:srgbClr val="000000"/>
                </a:solidFill>
                <a:latin typeface="Acherus Grotesque"/>
              </a:rPr>
              <a:t>6,61.3,85.3</a:t>
            </a:r>
          </a:p>
          <a:p>
            <a:pPr algn="ctr">
              <a:lnSpc>
                <a:spcPts val="1470"/>
              </a:lnSpc>
            </a:pPr>
            <a:r>
              <a:rPr lang="en-US" sz="1050">
                <a:solidFill>
                  <a:srgbClr val="000000"/>
                </a:solidFill>
                <a:latin typeface="Acherus Grotesque"/>
              </a:rPr>
              <a:t>7,99,87.4</a:t>
            </a:r>
          </a:p>
          <a:p>
            <a:pPr algn="ctr">
              <a:lnSpc>
                <a:spcPts val="1470"/>
              </a:lnSpc>
            </a:pPr>
            <a:r>
              <a:rPr lang="en-US" sz="1050">
                <a:solidFill>
                  <a:srgbClr val="000000"/>
                </a:solidFill>
                <a:latin typeface="Acherus Grotesque"/>
              </a:rPr>
              <a:t>8,52.8,27.1</a:t>
            </a:r>
          </a:p>
          <a:p>
            <a:pPr algn="ctr">
              <a:lnSpc>
                <a:spcPts val="1470"/>
              </a:lnSpc>
            </a:pPr>
            <a:r>
              <a:rPr lang="en-US" sz="1050">
                <a:solidFill>
                  <a:srgbClr val="000000"/>
                </a:solidFill>
                <a:latin typeface="Acherus Grotesque"/>
              </a:rPr>
              <a:t>9,48,20.9</a:t>
            </a:r>
          </a:p>
          <a:p>
            <a:pPr algn="ctr">
              <a:lnSpc>
                <a:spcPts val="1470"/>
              </a:lnSpc>
            </a:pPr>
            <a:r>
              <a:rPr lang="en-US" sz="1050">
                <a:solidFill>
                  <a:srgbClr val="000000"/>
                </a:solidFill>
                <a:latin typeface="Acherus Grotesque"/>
              </a:rPr>
              <a:t>10,80.2,56.5</a:t>
            </a:r>
          </a:p>
          <a:p>
            <a:pPr algn="ctr">
              <a:lnSpc>
                <a:spcPts val="1470"/>
              </a:lnSpc>
            </a:pPr>
            <a:r>
              <a:rPr lang="en-US" sz="1050">
                <a:solidFill>
                  <a:srgbClr val="000000"/>
                </a:solidFill>
                <a:latin typeface="Acherus Grotesque"/>
              </a:rPr>
              <a:t>11,22.8,64.1</a:t>
            </a:r>
          </a:p>
          <a:p>
            <a:pPr algn="ctr">
              <a:lnSpc>
                <a:spcPts val="1470"/>
              </a:lnSpc>
            </a:pPr>
            <a:r>
              <a:rPr lang="en-US" sz="1050">
                <a:solidFill>
                  <a:srgbClr val="000000"/>
                </a:solidFill>
                <a:latin typeface="Acherus Grotesque"/>
              </a:rPr>
              <a:t>12,49.9,41.8</a:t>
            </a:r>
          </a:p>
          <a:p>
            <a:pPr algn="ctr">
              <a:lnSpc>
                <a:spcPts val="1470"/>
              </a:lnSpc>
            </a:pPr>
            <a:r>
              <a:rPr lang="en-US" sz="1050">
                <a:solidFill>
                  <a:srgbClr val="000000"/>
                </a:solidFill>
                <a:latin typeface="Acherus Grotesque"/>
              </a:rPr>
              <a:t>13,90.1,20.6</a:t>
            </a:r>
          </a:p>
          <a:p>
            <a:pPr algn="ctr">
              <a:lnSpc>
                <a:spcPts val="1470"/>
              </a:lnSpc>
            </a:pPr>
            <a:r>
              <a:rPr lang="en-US" sz="1050">
                <a:solidFill>
                  <a:srgbClr val="000000"/>
                </a:solidFill>
                <a:latin typeface="Acherus Grotesque"/>
              </a:rPr>
              <a:t>14,57.5,94.8</a:t>
            </a:r>
          </a:p>
          <a:p>
            <a:pPr algn="ctr">
              <a:lnSpc>
                <a:spcPts val="1470"/>
              </a:lnSpc>
            </a:pPr>
            <a:r>
              <a:rPr lang="en-US" sz="1050">
                <a:solidFill>
                  <a:srgbClr val="000000"/>
                </a:solidFill>
                <a:latin typeface="Acherus Grotesque"/>
              </a:rPr>
              <a:t>15,84.6,8.3</a:t>
            </a:r>
          </a:p>
          <a:p>
            <a:pPr algn="ctr">
              <a:lnSpc>
                <a:spcPts val="1470"/>
              </a:lnSpc>
            </a:pPr>
            <a:r>
              <a:rPr lang="en-US" sz="1050">
                <a:solidFill>
                  <a:srgbClr val="000000"/>
                </a:solidFill>
                <a:latin typeface="Acherus Grotesque"/>
              </a:rPr>
              <a:t>16,73.9,10.6</a:t>
            </a:r>
          </a:p>
          <a:p>
            <a:pPr algn="ctr">
              <a:lnSpc>
                <a:spcPts val="1470"/>
              </a:lnSpc>
            </a:pPr>
            <a:r>
              <a:rPr lang="en-US" sz="1050">
                <a:solidFill>
                  <a:srgbClr val="000000"/>
                </a:solidFill>
                <a:latin typeface="Acherus Grotesque"/>
              </a:rPr>
              <a:t>17,58.6,14.3</a:t>
            </a:r>
          </a:p>
          <a:p>
            <a:pPr algn="ctr">
              <a:lnSpc>
                <a:spcPts val="1470"/>
              </a:lnSpc>
            </a:pPr>
            <a:r>
              <a:rPr lang="en-US" sz="1050">
                <a:solidFill>
                  <a:srgbClr val="000000"/>
                </a:solidFill>
                <a:latin typeface="Acherus Grotesque"/>
              </a:rPr>
              <a:t>18,24.7,16.7</a:t>
            </a:r>
          </a:p>
          <a:p>
            <a:pPr algn="ctr">
              <a:lnSpc>
                <a:spcPts val="1470"/>
              </a:lnSpc>
            </a:pPr>
            <a:r>
              <a:rPr lang="en-US" sz="1050">
                <a:solidFill>
                  <a:srgbClr val="000000"/>
                </a:solidFill>
                <a:latin typeface="Acherus Grotesque"/>
              </a:rPr>
              <a:t>19,66.7,62.1</a:t>
            </a:r>
          </a:p>
          <a:p>
            <a:pPr algn="ctr">
              <a:lnSpc>
                <a:spcPts val="1470"/>
              </a:lnSpc>
            </a:pPr>
            <a:r>
              <a:rPr lang="en-US" sz="1050">
                <a:solidFill>
                  <a:srgbClr val="000000"/>
                </a:solidFill>
                <a:latin typeface="Acherus Grotesque"/>
              </a:rPr>
              <a:t>20,8.4,57.4</a:t>
            </a:r>
          </a:p>
          <a:p>
            <a:pPr algn="ctr">
              <a:lnSpc>
                <a:spcPts val="1470"/>
              </a:lnSpc>
            </a:pPr>
            <a:r>
              <a:rPr lang="en-US" sz="1050">
                <a:solidFill>
                  <a:srgbClr val="000000"/>
                </a:solidFill>
                <a:latin typeface="Acherus Grotesque"/>
              </a:rPr>
              <a:t>21,62.6,5.3</a:t>
            </a:r>
          </a:p>
          <a:p>
            <a:pPr algn="ctr">
              <a:lnSpc>
                <a:spcPts val="1470"/>
              </a:lnSpc>
            </a:pPr>
            <a:r>
              <a:rPr lang="en-US" sz="1050">
                <a:solidFill>
                  <a:srgbClr val="000000"/>
                </a:solidFill>
                <a:latin typeface="Acherus Grotesque"/>
              </a:rPr>
              <a:t>22,66.1,93.2</a:t>
            </a:r>
          </a:p>
          <a:p>
            <a:pPr algn="ctr">
              <a:lnSpc>
                <a:spcPts val="1470"/>
              </a:lnSpc>
            </a:pPr>
            <a:r>
              <a:rPr lang="en-US" sz="1050">
                <a:solidFill>
                  <a:srgbClr val="000000"/>
                </a:solidFill>
                <a:latin typeface="Acherus Grotesque"/>
              </a:rPr>
              <a:t>23,73,72.9</a:t>
            </a:r>
          </a:p>
          <a:p>
            <a:pPr algn="ctr">
              <a:lnSpc>
                <a:spcPts val="1470"/>
              </a:lnSpc>
            </a:pPr>
            <a:r>
              <a:rPr lang="en-US" sz="1050">
                <a:solidFill>
                  <a:srgbClr val="000000"/>
                </a:solidFill>
                <a:latin typeface="Acherus Grotesque"/>
              </a:rPr>
              <a:t>24,89.1,73.8</a:t>
            </a:r>
          </a:p>
          <a:p>
            <a:pPr algn="ctr">
              <a:lnSpc>
                <a:spcPts val="1470"/>
              </a:lnSpc>
            </a:pPr>
            <a:r>
              <a:rPr lang="en-US" sz="1050">
                <a:solidFill>
                  <a:srgbClr val="000000"/>
                </a:solidFill>
                <a:latin typeface="Acherus Grotesque"/>
              </a:rPr>
              <a:t>25,98.3,6.4</a:t>
            </a:r>
          </a:p>
          <a:p>
            <a:pPr algn="ctr">
              <a:lnSpc>
                <a:spcPts val="1470"/>
              </a:lnSpc>
            </a:pPr>
            <a:r>
              <a:rPr lang="en-US" sz="1050">
                <a:solidFill>
                  <a:srgbClr val="000000"/>
                </a:solidFill>
                <a:latin typeface="Acherus Grotesque"/>
              </a:rPr>
              <a:t>26,77,86.1</a:t>
            </a:r>
          </a:p>
          <a:p>
            <a:pPr algn="ctr">
              <a:lnSpc>
                <a:spcPts val="1470"/>
              </a:lnSpc>
            </a:pPr>
            <a:r>
              <a:rPr lang="en-US" sz="1050">
                <a:solidFill>
                  <a:srgbClr val="000000"/>
                </a:solidFill>
                <a:latin typeface="Acherus Grotesque"/>
              </a:rPr>
              <a:t>27,58.2,93.5</a:t>
            </a:r>
          </a:p>
          <a:p>
            <a:pPr algn="ctr">
              <a:lnSpc>
                <a:spcPts val="1470"/>
              </a:lnSpc>
            </a:pPr>
            <a:r>
              <a:rPr lang="en-US" sz="1050">
                <a:solidFill>
                  <a:srgbClr val="000000"/>
                </a:solidFill>
                <a:latin typeface="Acherus Grotesque"/>
              </a:rPr>
              <a:t>28,92.9,98.5</a:t>
            </a:r>
          </a:p>
          <a:p>
            <a:pPr algn="ctr">
              <a:lnSpc>
                <a:spcPts val="1470"/>
              </a:lnSpc>
            </a:pPr>
            <a:r>
              <a:rPr lang="en-US" sz="1050">
                <a:solidFill>
                  <a:srgbClr val="000000"/>
                </a:solidFill>
                <a:latin typeface="Acherus Grotesque"/>
              </a:rPr>
              <a:t>29,58.1,85.9</a:t>
            </a:r>
          </a:p>
          <a:p>
            <a:pPr algn="ctr">
              <a:lnSpc>
                <a:spcPts val="1470"/>
              </a:lnSpc>
            </a:pPr>
            <a:r>
              <a:rPr lang="en-US" sz="1050">
                <a:solidFill>
                  <a:srgbClr val="000000"/>
                </a:solidFill>
                <a:latin typeface="Acherus Grotesque"/>
              </a:rPr>
              <a:t>30,1.7,78.6</a:t>
            </a:r>
          </a:p>
          <a:p>
            <a:pPr algn="ctr">
              <a:lnSpc>
                <a:spcPts val="1470"/>
              </a:lnSpc>
            </a:pPr>
            <a:r>
              <a:rPr lang="en-US" sz="1050">
                <a:solidFill>
                  <a:srgbClr val="000000"/>
                </a:solidFill>
                <a:latin typeface="Acherus Grotesque"/>
              </a:rPr>
              <a:t>31,12.1,51.4</a:t>
            </a:r>
          </a:p>
          <a:p>
            <a:pPr algn="ctr">
              <a:lnSpc>
                <a:spcPts val="1470"/>
              </a:lnSpc>
            </a:pPr>
            <a:r>
              <a:rPr lang="en-US" sz="1050">
                <a:solidFill>
                  <a:srgbClr val="000000"/>
                </a:solidFill>
                <a:latin typeface="Acherus Grotesque"/>
              </a:rPr>
              <a:t>32,86.3,17.8</a:t>
            </a:r>
          </a:p>
          <a:p>
            <a:pPr algn="ctr">
              <a:lnSpc>
                <a:spcPts val="1470"/>
              </a:lnSpc>
            </a:pPr>
            <a:r>
              <a:rPr lang="en-US" sz="1050">
                <a:solidFill>
                  <a:srgbClr val="000000"/>
                </a:solidFill>
                <a:latin typeface="Acherus Grotesque"/>
              </a:rPr>
              <a:t>33,48.5,39.9</a:t>
            </a:r>
          </a:p>
          <a:p>
            <a:pPr algn="ctr">
              <a:lnSpc>
                <a:spcPts val="1470"/>
              </a:lnSpc>
            </a:pPr>
            <a:r>
              <a:rPr lang="en-US" sz="1050">
                <a:solidFill>
                  <a:srgbClr val="000000"/>
                </a:solidFill>
                <a:latin typeface="Acherus Grotesque"/>
              </a:rPr>
              <a:t>34,84.5,13.4</a:t>
            </a:r>
          </a:p>
          <a:p>
            <a:pPr algn="ctr">
              <a:lnSpc>
                <a:spcPts val="1470"/>
              </a:lnSpc>
            </a:pPr>
            <a:r>
              <a:rPr lang="en-US" sz="1050">
                <a:solidFill>
                  <a:srgbClr val="000000"/>
                </a:solidFill>
                <a:latin typeface="Acherus Grotesque"/>
              </a:rPr>
              <a:t>35,21,3.1</a:t>
            </a:r>
          </a:p>
          <a:p>
            <a:pPr algn="ctr">
              <a:lnSpc>
                <a:spcPts val="1470"/>
              </a:lnSpc>
            </a:pPr>
            <a:r>
              <a:rPr lang="en-US" sz="1050">
                <a:solidFill>
                  <a:srgbClr val="000000"/>
                </a:solidFill>
                <a:latin typeface="Acherus Grotesque"/>
              </a:rPr>
              <a:t>36,55.3,94</a:t>
            </a:r>
          </a:p>
          <a:p>
            <a:pPr algn="ctr">
              <a:lnSpc>
                <a:spcPts val="1470"/>
              </a:lnSpc>
            </a:pPr>
            <a:r>
              <a:rPr lang="en-US" sz="1050">
                <a:solidFill>
                  <a:srgbClr val="000000"/>
                </a:solidFill>
                <a:latin typeface="Acherus Grotesque"/>
              </a:rPr>
              <a:t>37,63,30.2</a:t>
            </a:r>
          </a:p>
          <a:p>
            <a:pPr algn="ctr">
              <a:lnSpc>
                <a:spcPts val="1470"/>
              </a:lnSpc>
            </a:pPr>
            <a:r>
              <a:rPr lang="en-US" sz="1050">
                <a:solidFill>
                  <a:srgbClr val="000000"/>
                </a:solidFill>
                <a:latin typeface="Acherus Grotesque"/>
              </a:rPr>
              <a:t>38,3.2,29.6</a:t>
            </a:r>
          </a:p>
          <a:p>
            <a:pPr algn="ctr">
              <a:lnSpc>
                <a:spcPts val="1470"/>
              </a:lnSpc>
            </a:pPr>
            <a:r>
              <a:rPr lang="en-US" sz="1050">
                <a:solidFill>
                  <a:srgbClr val="000000"/>
                </a:solidFill>
                <a:latin typeface="Acherus Grotesque"/>
              </a:rPr>
              <a:t>39,61.5,33.3</a:t>
            </a:r>
          </a:p>
          <a:p>
            <a:pPr algn="ctr">
              <a:lnSpc>
                <a:spcPts val="1470"/>
              </a:lnSpc>
            </a:pPr>
            <a:r>
              <a:rPr lang="en-US" sz="1050">
                <a:solidFill>
                  <a:srgbClr val="000000"/>
                </a:solidFill>
                <a:latin typeface="Acherus Grotesque"/>
              </a:rPr>
              <a:t>40,36.3,46.8</a:t>
            </a:r>
          </a:p>
          <a:p>
            <a:pPr algn="ctr">
              <a:lnSpc>
                <a:spcPts val="1470"/>
              </a:lnSpc>
            </a:pPr>
            <a:r>
              <a:rPr lang="en-US" sz="1050">
                <a:solidFill>
                  <a:srgbClr val="000000"/>
                </a:solidFill>
                <a:latin typeface="Acherus Grotesque"/>
              </a:rPr>
              <a:t>41,5,64.9</a:t>
            </a:r>
          </a:p>
          <a:p>
            <a:pPr algn="ctr">
              <a:lnSpc>
                <a:spcPts val="1470"/>
              </a:lnSpc>
            </a:pPr>
            <a:r>
              <a:rPr lang="en-US" sz="1050">
                <a:solidFill>
                  <a:srgbClr val="000000"/>
                </a:solidFill>
                <a:latin typeface="Acherus Grotesque"/>
              </a:rPr>
              <a:t>42,49,2.6</a:t>
            </a:r>
          </a:p>
          <a:p>
            <a:pPr algn="ctr">
              <a:lnSpc>
                <a:spcPts val="1470"/>
              </a:lnSpc>
            </a:pPr>
            <a:r>
              <a:rPr lang="en-US" sz="1050">
                <a:solidFill>
                  <a:srgbClr val="000000"/>
                </a:solidFill>
                <a:latin typeface="Acherus Grotesque"/>
              </a:rPr>
              <a:t>43,19.3,84.3</a:t>
            </a:r>
          </a:p>
          <a:p>
            <a:pPr algn="ctr">
              <a:lnSpc>
                <a:spcPts val="1470"/>
              </a:lnSpc>
            </a:pPr>
            <a:r>
              <a:rPr lang="en-US" sz="1050">
                <a:solidFill>
                  <a:srgbClr val="000000"/>
                </a:solidFill>
                <a:latin typeface="Acherus Grotesque"/>
              </a:rPr>
              <a:t>44,12.4,56</a:t>
            </a:r>
          </a:p>
          <a:p>
            <a:pPr algn="ctr">
              <a:lnSpc>
                <a:spcPts val="1470"/>
              </a:lnSpc>
            </a:pPr>
            <a:r>
              <a:rPr lang="en-US" sz="1050">
                <a:solidFill>
                  <a:srgbClr val="000000"/>
                </a:solidFill>
                <a:latin typeface="Acherus Grotesque"/>
              </a:rPr>
              <a:t>45,20.6,85.5</a:t>
            </a:r>
          </a:p>
          <a:p>
            <a:pPr algn="ctr">
              <a:lnSpc>
                <a:spcPts val="1470"/>
              </a:lnSpc>
            </a:pPr>
            <a:r>
              <a:rPr lang="en-US" sz="1050">
                <a:solidFill>
                  <a:srgbClr val="000000"/>
                </a:solidFill>
                <a:latin typeface="Acherus Grotesque"/>
              </a:rPr>
              <a:t>46,14.7,34.8</a:t>
            </a:r>
          </a:p>
          <a:p>
            <a:pPr algn="ctr">
              <a:lnSpc>
                <a:spcPts val="1470"/>
              </a:lnSpc>
            </a:pPr>
            <a:r>
              <a:rPr lang="en-US" sz="1050">
                <a:solidFill>
                  <a:srgbClr val="000000"/>
                </a:solidFill>
                <a:latin typeface="Acherus Grotesque"/>
              </a:rPr>
              <a:t>47,19,44.7</a:t>
            </a:r>
          </a:p>
          <a:p>
            <a:pPr algn="ctr">
              <a:lnSpc>
                <a:spcPts val="1470"/>
              </a:lnSpc>
            </a:pPr>
            <a:r>
              <a:rPr lang="en-US" sz="1050">
                <a:solidFill>
                  <a:srgbClr val="000000"/>
                </a:solidFill>
                <a:latin typeface="Acherus Grotesque"/>
              </a:rPr>
              <a:t>48,4.3,5.5</a:t>
            </a:r>
          </a:p>
          <a:p>
            <a:pPr algn="ctr">
              <a:lnSpc>
                <a:spcPts val="1470"/>
              </a:lnSpc>
            </a:pPr>
            <a:r>
              <a:rPr lang="en-US" sz="1050">
                <a:solidFill>
                  <a:srgbClr val="000000"/>
                </a:solidFill>
                <a:latin typeface="Acherus Grotesque"/>
              </a:rPr>
              <a:t>49,63.6,17.8</a:t>
            </a:r>
          </a:p>
          <a:p>
            <a:pPr algn="ctr">
              <a:lnSpc>
                <a:spcPts val="1470"/>
              </a:lnSpc>
            </a:pPr>
            <a:r>
              <a:rPr lang="en-US" sz="1050">
                <a:solidFill>
                  <a:srgbClr val="000000"/>
                </a:solidFill>
                <a:latin typeface="Acherus Grotesque"/>
              </a:rPr>
              <a:t>50,28.2,66.3</a:t>
            </a:r>
          </a:p>
          <a:p>
            <a:pPr algn="ctr">
              <a:lnSpc>
                <a:spcPts val="1470"/>
              </a:lnSpc>
            </a:pPr>
            <a:r>
              <a:rPr lang="en-US" sz="1050">
                <a:solidFill>
                  <a:srgbClr val="000000"/>
                </a:solidFill>
                <a:latin typeface="Acherus Grotesque"/>
              </a:rPr>
              <a:t>51,</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0" y="2147824"/>
            <a:ext cx="14380842" cy="0"/>
          </a:xfrm>
          <a:prstGeom prst="line">
            <a:avLst/>
          </a:prstGeom>
          <a:ln cap="rnd" w="9525">
            <a:solidFill>
              <a:srgbClr val="000000">
                <a:alpha val="34902"/>
              </a:srgbClr>
            </a:solidFill>
            <a:prstDash val="solid"/>
            <a:headEnd type="none" len="sm" w="sm"/>
            <a:tailEnd type="none" len="sm" w="sm"/>
          </a:ln>
        </p:spPr>
      </p:sp>
      <p:sp>
        <p:nvSpPr>
          <p:cNvPr name="TextBox 3" id="3"/>
          <p:cNvSpPr txBox="true"/>
          <p:nvPr/>
        </p:nvSpPr>
        <p:spPr>
          <a:xfrm rot="0">
            <a:off x="1028700" y="875183"/>
            <a:ext cx="8955578"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NODES 5</a:t>
            </a:r>
          </a:p>
        </p:txBody>
      </p:sp>
      <p:sp>
        <p:nvSpPr>
          <p:cNvPr name="TextBox 4" id="4"/>
          <p:cNvSpPr txBox="true"/>
          <p:nvPr/>
        </p:nvSpPr>
        <p:spPr>
          <a:xfrm rot="0">
            <a:off x="16197303" y="173077"/>
            <a:ext cx="1061997" cy="10113923"/>
          </a:xfrm>
          <a:prstGeom prst="rect">
            <a:avLst/>
          </a:prstGeom>
        </p:spPr>
        <p:txBody>
          <a:bodyPr anchor="t" rtlCol="false" tIns="0" lIns="0" bIns="0" rIns="0">
            <a:spAutoFit/>
          </a:bodyPr>
          <a:lstStyle/>
          <a:p>
            <a:pPr algn="ctr">
              <a:lnSpc>
                <a:spcPts val="1265"/>
              </a:lnSpc>
            </a:pPr>
            <a:r>
              <a:rPr lang="en-US" sz="903">
                <a:solidFill>
                  <a:srgbClr val="000000"/>
                </a:solidFill>
                <a:latin typeface="Acherus Grotesque"/>
              </a:rPr>
              <a:t>5.Problem</a:t>
            </a:r>
          </a:p>
          <a:p>
            <a:pPr algn="ctr">
              <a:lnSpc>
                <a:spcPts val="1265"/>
              </a:lnSpc>
            </a:pPr>
            <a:r>
              <a:rPr lang="en-US" sz="903">
                <a:solidFill>
                  <a:srgbClr val="000000"/>
                </a:solidFill>
                <a:latin typeface="Acherus Grotesque"/>
              </a:rPr>
              <a:t>Node_ID,Var2,Var3</a:t>
            </a:r>
          </a:p>
          <a:p>
            <a:pPr algn="ctr">
              <a:lnSpc>
                <a:spcPts val="1265"/>
              </a:lnSpc>
            </a:pPr>
            <a:r>
              <a:rPr lang="en-US" sz="903">
                <a:solidFill>
                  <a:srgbClr val="000000"/>
                </a:solidFill>
                <a:latin typeface="Acherus Grotesque"/>
              </a:rPr>
              <a:t>0,89.9,74.7</a:t>
            </a:r>
          </a:p>
          <a:p>
            <a:pPr algn="ctr">
              <a:lnSpc>
                <a:spcPts val="1265"/>
              </a:lnSpc>
            </a:pPr>
            <a:r>
              <a:rPr lang="en-US" sz="903">
                <a:solidFill>
                  <a:srgbClr val="000000"/>
                </a:solidFill>
                <a:latin typeface="Acherus Grotesque"/>
              </a:rPr>
              <a:t>1,11.9,1.1</a:t>
            </a:r>
          </a:p>
          <a:p>
            <a:pPr algn="ctr">
              <a:lnSpc>
                <a:spcPts val="1265"/>
              </a:lnSpc>
            </a:pPr>
            <a:r>
              <a:rPr lang="en-US" sz="903">
                <a:solidFill>
                  <a:srgbClr val="000000"/>
                </a:solidFill>
                <a:latin typeface="Acherus Grotesque"/>
              </a:rPr>
              <a:t>2,98.9,4.9</a:t>
            </a:r>
          </a:p>
          <a:p>
            <a:pPr algn="ctr">
              <a:lnSpc>
                <a:spcPts val="1265"/>
              </a:lnSpc>
            </a:pPr>
            <a:r>
              <a:rPr lang="en-US" sz="903">
                <a:solidFill>
                  <a:srgbClr val="000000"/>
                </a:solidFill>
                <a:latin typeface="Acherus Grotesque"/>
              </a:rPr>
              <a:t>3,54,66.8</a:t>
            </a:r>
          </a:p>
          <a:p>
            <a:pPr algn="ctr">
              <a:lnSpc>
                <a:spcPts val="1265"/>
              </a:lnSpc>
            </a:pPr>
            <a:r>
              <a:rPr lang="en-US" sz="903">
                <a:solidFill>
                  <a:srgbClr val="000000"/>
                </a:solidFill>
                <a:latin typeface="Acherus Grotesque"/>
              </a:rPr>
              <a:t>4,70.7,60.4</a:t>
            </a:r>
          </a:p>
          <a:p>
            <a:pPr algn="ctr">
              <a:lnSpc>
                <a:spcPts val="1265"/>
              </a:lnSpc>
            </a:pPr>
            <a:r>
              <a:rPr lang="en-US" sz="903">
                <a:solidFill>
                  <a:srgbClr val="000000"/>
                </a:solidFill>
                <a:latin typeface="Acherus Grotesque"/>
              </a:rPr>
              <a:t>5,100,52.7</a:t>
            </a:r>
          </a:p>
          <a:p>
            <a:pPr algn="ctr">
              <a:lnSpc>
                <a:spcPts val="1265"/>
              </a:lnSpc>
            </a:pPr>
            <a:r>
              <a:rPr lang="en-US" sz="903">
                <a:solidFill>
                  <a:srgbClr val="000000"/>
                </a:solidFill>
                <a:latin typeface="Acherus Grotesque"/>
              </a:rPr>
              <a:t>6,28.8,73</a:t>
            </a:r>
          </a:p>
          <a:p>
            <a:pPr algn="ctr">
              <a:lnSpc>
                <a:spcPts val="1265"/>
              </a:lnSpc>
            </a:pPr>
            <a:r>
              <a:rPr lang="en-US" sz="903">
                <a:solidFill>
                  <a:srgbClr val="000000"/>
                </a:solidFill>
                <a:latin typeface="Acherus Grotesque"/>
              </a:rPr>
              <a:t>7,41.5,70.8</a:t>
            </a:r>
          </a:p>
          <a:p>
            <a:pPr algn="ctr">
              <a:lnSpc>
                <a:spcPts val="1265"/>
              </a:lnSpc>
            </a:pPr>
            <a:r>
              <a:rPr lang="en-US" sz="903">
                <a:solidFill>
                  <a:srgbClr val="000000"/>
                </a:solidFill>
                <a:latin typeface="Acherus Grotesque"/>
              </a:rPr>
              <a:t>8,46.5,78.2</a:t>
            </a:r>
          </a:p>
          <a:p>
            <a:pPr algn="ctr">
              <a:lnSpc>
                <a:spcPts val="1265"/>
              </a:lnSpc>
            </a:pPr>
            <a:r>
              <a:rPr lang="en-US" sz="903">
                <a:solidFill>
                  <a:srgbClr val="000000"/>
                </a:solidFill>
                <a:latin typeface="Acherus Grotesque"/>
              </a:rPr>
              <a:t>9,76.4,28.8</a:t>
            </a:r>
          </a:p>
          <a:p>
            <a:pPr algn="ctr">
              <a:lnSpc>
                <a:spcPts val="1265"/>
              </a:lnSpc>
            </a:pPr>
            <a:r>
              <a:rPr lang="en-US" sz="903">
                <a:solidFill>
                  <a:srgbClr val="000000"/>
                </a:solidFill>
                <a:latin typeface="Acherus Grotesque"/>
              </a:rPr>
              <a:t>10,81.9,69.3</a:t>
            </a:r>
          </a:p>
          <a:p>
            <a:pPr algn="ctr">
              <a:lnSpc>
                <a:spcPts val="1265"/>
              </a:lnSpc>
            </a:pPr>
            <a:r>
              <a:rPr lang="en-US" sz="903">
                <a:solidFill>
                  <a:srgbClr val="000000"/>
                </a:solidFill>
                <a:latin typeface="Acherus Grotesque"/>
              </a:rPr>
              <a:t>11,10.1,55.7</a:t>
            </a:r>
          </a:p>
          <a:p>
            <a:pPr algn="ctr">
              <a:lnSpc>
                <a:spcPts val="1265"/>
              </a:lnSpc>
            </a:pPr>
            <a:r>
              <a:rPr lang="en-US" sz="903">
                <a:solidFill>
                  <a:srgbClr val="000000"/>
                </a:solidFill>
                <a:latin typeface="Acherus Grotesque"/>
              </a:rPr>
              <a:t>12,17.9,39.7</a:t>
            </a:r>
          </a:p>
          <a:p>
            <a:pPr algn="ctr">
              <a:lnSpc>
                <a:spcPts val="1265"/>
              </a:lnSpc>
            </a:pPr>
            <a:r>
              <a:rPr lang="en-US" sz="903">
                <a:solidFill>
                  <a:srgbClr val="000000"/>
                </a:solidFill>
                <a:latin typeface="Acherus Grotesque"/>
              </a:rPr>
              <a:t>13,36,6.2</a:t>
            </a:r>
          </a:p>
          <a:p>
            <a:pPr algn="ctr">
              <a:lnSpc>
                <a:spcPts val="1265"/>
              </a:lnSpc>
            </a:pPr>
            <a:r>
              <a:rPr lang="en-US" sz="903">
                <a:solidFill>
                  <a:srgbClr val="000000"/>
                </a:solidFill>
                <a:latin typeface="Acherus Grotesque"/>
              </a:rPr>
              <a:t>14,5.7,78.1</a:t>
            </a:r>
          </a:p>
          <a:p>
            <a:pPr algn="ctr">
              <a:lnSpc>
                <a:spcPts val="1265"/>
              </a:lnSpc>
            </a:pPr>
            <a:r>
              <a:rPr lang="en-US" sz="903">
                <a:solidFill>
                  <a:srgbClr val="000000"/>
                </a:solidFill>
                <a:latin typeface="Acherus Grotesque"/>
              </a:rPr>
              <a:t>15,52.2,33.8</a:t>
            </a:r>
          </a:p>
          <a:p>
            <a:pPr algn="ctr">
              <a:lnSpc>
                <a:spcPts val="1265"/>
              </a:lnSpc>
            </a:pPr>
            <a:r>
              <a:rPr lang="en-US" sz="903">
                <a:solidFill>
                  <a:srgbClr val="000000"/>
                </a:solidFill>
                <a:latin typeface="Acherus Grotesque"/>
              </a:rPr>
              <a:t>16,33.6,60.8</a:t>
            </a:r>
          </a:p>
          <a:p>
            <a:pPr algn="ctr">
              <a:lnSpc>
                <a:spcPts val="1265"/>
              </a:lnSpc>
            </a:pPr>
            <a:r>
              <a:rPr lang="en-US" sz="903">
                <a:solidFill>
                  <a:srgbClr val="000000"/>
                </a:solidFill>
                <a:latin typeface="Acherus Grotesque"/>
              </a:rPr>
              <a:t>17,17.6,74.2</a:t>
            </a:r>
          </a:p>
          <a:p>
            <a:pPr algn="ctr">
              <a:lnSpc>
                <a:spcPts val="1265"/>
              </a:lnSpc>
            </a:pPr>
            <a:r>
              <a:rPr lang="en-US" sz="903">
                <a:solidFill>
                  <a:srgbClr val="000000"/>
                </a:solidFill>
                <a:latin typeface="Acherus Grotesque"/>
              </a:rPr>
              <a:t>18,20.9,10.5</a:t>
            </a:r>
          </a:p>
          <a:p>
            <a:pPr algn="ctr">
              <a:lnSpc>
                <a:spcPts val="1265"/>
              </a:lnSpc>
            </a:pPr>
            <a:r>
              <a:rPr lang="en-US" sz="903">
                <a:solidFill>
                  <a:srgbClr val="000000"/>
                </a:solidFill>
                <a:latin typeface="Acherus Grotesque"/>
              </a:rPr>
              <a:t>19,90.6,12.8</a:t>
            </a:r>
          </a:p>
          <a:p>
            <a:pPr algn="ctr">
              <a:lnSpc>
                <a:spcPts val="1265"/>
              </a:lnSpc>
            </a:pPr>
            <a:r>
              <a:rPr lang="en-US" sz="903">
                <a:solidFill>
                  <a:srgbClr val="000000"/>
                </a:solidFill>
                <a:latin typeface="Acherus Grotesque"/>
              </a:rPr>
              <a:t>20,67.6,55</a:t>
            </a:r>
          </a:p>
          <a:p>
            <a:pPr algn="ctr">
              <a:lnSpc>
                <a:spcPts val="1265"/>
              </a:lnSpc>
            </a:pPr>
            <a:r>
              <a:rPr lang="en-US" sz="903">
                <a:solidFill>
                  <a:srgbClr val="000000"/>
                </a:solidFill>
                <a:latin typeface="Acherus Grotesque"/>
              </a:rPr>
              <a:t>21,46.9,48.6</a:t>
            </a:r>
          </a:p>
          <a:p>
            <a:pPr algn="ctr">
              <a:lnSpc>
                <a:spcPts val="1265"/>
              </a:lnSpc>
            </a:pPr>
            <a:r>
              <a:rPr lang="en-US" sz="903">
                <a:solidFill>
                  <a:srgbClr val="000000"/>
                </a:solidFill>
                <a:latin typeface="Acherus Grotesque"/>
              </a:rPr>
              <a:t>22,91.3,89.1</a:t>
            </a:r>
          </a:p>
          <a:p>
            <a:pPr algn="ctr">
              <a:lnSpc>
                <a:spcPts val="1265"/>
              </a:lnSpc>
            </a:pPr>
            <a:r>
              <a:rPr lang="en-US" sz="903">
                <a:solidFill>
                  <a:srgbClr val="000000"/>
                </a:solidFill>
                <a:latin typeface="Acherus Grotesque"/>
              </a:rPr>
              <a:t>23,10.5,79.9</a:t>
            </a:r>
          </a:p>
          <a:p>
            <a:pPr algn="ctr">
              <a:lnSpc>
                <a:spcPts val="1265"/>
              </a:lnSpc>
            </a:pPr>
            <a:r>
              <a:rPr lang="en-US" sz="903">
                <a:solidFill>
                  <a:srgbClr val="000000"/>
                </a:solidFill>
                <a:latin typeface="Acherus Grotesque"/>
              </a:rPr>
              <a:t>24,74.6,73.5</a:t>
            </a:r>
          </a:p>
          <a:p>
            <a:pPr algn="ctr">
              <a:lnSpc>
                <a:spcPts val="1265"/>
              </a:lnSpc>
            </a:pPr>
            <a:r>
              <a:rPr lang="en-US" sz="903">
                <a:solidFill>
                  <a:srgbClr val="000000"/>
                </a:solidFill>
                <a:latin typeface="Acherus Grotesque"/>
              </a:rPr>
              <a:t>25,73.7,5.2</a:t>
            </a:r>
          </a:p>
          <a:p>
            <a:pPr algn="ctr">
              <a:lnSpc>
                <a:spcPts val="1265"/>
              </a:lnSpc>
            </a:pPr>
            <a:r>
              <a:rPr lang="en-US" sz="903">
                <a:solidFill>
                  <a:srgbClr val="000000"/>
                </a:solidFill>
                <a:latin typeface="Acherus Grotesque"/>
              </a:rPr>
              <a:t>26,56.2,7.3</a:t>
            </a:r>
          </a:p>
          <a:p>
            <a:pPr algn="ctr">
              <a:lnSpc>
                <a:spcPts val="1265"/>
              </a:lnSpc>
            </a:pPr>
            <a:r>
              <a:rPr lang="en-US" sz="903">
                <a:solidFill>
                  <a:srgbClr val="000000"/>
                </a:solidFill>
                <a:latin typeface="Acherus Grotesque"/>
              </a:rPr>
              <a:t>27,18.5,8.9</a:t>
            </a:r>
          </a:p>
          <a:p>
            <a:pPr algn="ctr">
              <a:lnSpc>
                <a:spcPts val="1265"/>
              </a:lnSpc>
            </a:pPr>
            <a:r>
              <a:rPr lang="en-US" sz="903">
                <a:solidFill>
                  <a:srgbClr val="000000"/>
                </a:solidFill>
                <a:latin typeface="Acherus Grotesque"/>
              </a:rPr>
              <a:t>28,59.8,79.9</a:t>
            </a:r>
          </a:p>
          <a:p>
            <a:pPr algn="ctr">
              <a:lnSpc>
                <a:spcPts val="1265"/>
              </a:lnSpc>
            </a:pPr>
            <a:r>
              <a:rPr lang="en-US" sz="903">
                <a:solidFill>
                  <a:srgbClr val="000000"/>
                </a:solidFill>
                <a:latin typeface="Acherus Grotesque"/>
              </a:rPr>
              <a:t>29,30,94.4</a:t>
            </a:r>
          </a:p>
          <a:p>
            <a:pPr algn="ctr">
              <a:lnSpc>
                <a:spcPts val="1265"/>
              </a:lnSpc>
            </a:pPr>
            <a:r>
              <a:rPr lang="en-US" sz="903">
                <a:solidFill>
                  <a:srgbClr val="000000"/>
                </a:solidFill>
                <a:latin typeface="Acherus Grotesque"/>
              </a:rPr>
              <a:t>30,13.5,68.4</a:t>
            </a:r>
          </a:p>
          <a:p>
            <a:pPr algn="ctr">
              <a:lnSpc>
                <a:spcPts val="1265"/>
              </a:lnSpc>
            </a:pPr>
            <a:r>
              <a:rPr lang="en-US" sz="903">
                <a:solidFill>
                  <a:srgbClr val="000000"/>
                </a:solidFill>
                <a:latin typeface="Acherus Grotesque"/>
              </a:rPr>
              <a:t>31,21.3,13.3</a:t>
            </a:r>
          </a:p>
          <a:p>
            <a:pPr algn="ctr">
              <a:lnSpc>
                <a:spcPts val="1265"/>
              </a:lnSpc>
            </a:pPr>
            <a:r>
              <a:rPr lang="en-US" sz="903">
                <a:solidFill>
                  <a:srgbClr val="000000"/>
                </a:solidFill>
                <a:latin typeface="Acherus Grotesque"/>
              </a:rPr>
              <a:t>32,89.5,72.3</a:t>
            </a:r>
          </a:p>
          <a:p>
            <a:pPr algn="ctr">
              <a:lnSpc>
                <a:spcPts val="1265"/>
              </a:lnSpc>
            </a:pPr>
            <a:r>
              <a:rPr lang="en-US" sz="903">
                <a:solidFill>
                  <a:srgbClr val="000000"/>
                </a:solidFill>
                <a:latin typeface="Acherus Grotesque"/>
              </a:rPr>
              <a:t>33,7.2,11.1</a:t>
            </a:r>
          </a:p>
          <a:p>
            <a:pPr algn="ctr">
              <a:lnSpc>
                <a:spcPts val="1265"/>
              </a:lnSpc>
            </a:pPr>
            <a:r>
              <a:rPr lang="en-US" sz="903">
                <a:solidFill>
                  <a:srgbClr val="000000"/>
                </a:solidFill>
                <a:latin typeface="Acherus Grotesque"/>
              </a:rPr>
              <a:t>34,24.3,11.8</a:t>
            </a:r>
          </a:p>
          <a:p>
            <a:pPr algn="ctr">
              <a:lnSpc>
                <a:spcPts val="1265"/>
              </a:lnSpc>
            </a:pPr>
            <a:r>
              <a:rPr lang="en-US" sz="903">
                <a:solidFill>
                  <a:srgbClr val="000000"/>
                </a:solidFill>
                <a:latin typeface="Acherus Grotesque"/>
              </a:rPr>
              <a:t>35,5.4,64.1</a:t>
            </a:r>
          </a:p>
          <a:p>
            <a:pPr algn="ctr">
              <a:lnSpc>
                <a:spcPts val="1265"/>
              </a:lnSpc>
            </a:pPr>
            <a:r>
              <a:rPr lang="en-US" sz="903">
                <a:solidFill>
                  <a:srgbClr val="000000"/>
                </a:solidFill>
                <a:latin typeface="Acherus Grotesque"/>
              </a:rPr>
              <a:t>36,44.2,32.9</a:t>
            </a:r>
          </a:p>
          <a:p>
            <a:pPr algn="ctr">
              <a:lnSpc>
                <a:spcPts val="1265"/>
              </a:lnSpc>
            </a:pPr>
            <a:r>
              <a:rPr lang="en-US" sz="903">
                <a:solidFill>
                  <a:srgbClr val="000000"/>
                </a:solidFill>
                <a:latin typeface="Acherus Grotesque"/>
              </a:rPr>
              <a:t>37,1.4,65.4</a:t>
            </a:r>
          </a:p>
          <a:p>
            <a:pPr algn="ctr">
              <a:lnSpc>
                <a:spcPts val="1265"/>
              </a:lnSpc>
            </a:pPr>
            <a:r>
              <a:rPr lang="en-US" sz="903">
                <a:solidFill>
                  <a:srgbClr val="000000"/>
                </a:solidFill>
                <a:latin typeface="Acherus Grotesque"/>
              </a:rPr>
              <a:t>38,89.8,75</a:t>
            </a:r>
          </a:p>
          <a:p>
            <a:pPr algn="ctr">
              <a:lnSpc>
                <a:spcPts val="1265"/>
              </a:lnSpc>
            </a:pPr>
            <a:r>
              <a:rPr lang="en-US" sz="903">
                <a:solidFill>
                  <a:srgbClr val="000000"/>
                </a:solidFill>
                <a:latin typeface="Acherus Grotesque"/>
              </a:rPr>
              <a:t>39,19.7,58.4</a:t>
            </a:r>
          </a:p>
          <a:p>
            <a:pPr algn="ctr">
              <a:lnSpc>
                <a:spcPts val="1265"/>
              </a:lnSpc>
            </a:pPr>
            <a:r>
              <a:rPr lang="en-US" sz="903">
                <a:solidFill>
                  <a:srgbClr val="000000"/>
                </a:solidFill>
                <a:latin typeface="Acherus Grotesque"/>
              </a:rPr>
              <a:t>40,9.4,74.1</a:t>
            </a:r>
          </a:p>
          <a:p>
            <a:pPr algn="ctr">
              <a:lnSpc>
                <a:spcPts val="1265"/>
              </a:lnSpc>
            </a:pPr>
            <a:r>
              <a:rPr lang="en-US" sz="903">
                <a:solidFill>
                  <a:srgbClr val="000000"/>
                </a:solidFill>
                <a:latin typeface="Acherus Grotesque"/>
              </a:rPr>
              <a:t>41,30.8,23.5</a:t>
            </a:r>
          </a:p>
          <a:p>
            <a:pPr algn="ctr">
              <a:lnSpc>
                <a:spcPts val="1265"/>
              </a:lnSpc>
            </a:pPr>
            <a:r>
              <a:rPr lang="en-US" sz="903">
                <a:solidFill>
                  <a:srgbClr val="000000"/>
                </a:solidFill>
                <a:latin typeface="Acherus Grotesque"/>
              </a:rPr>
              <a:t>42,45.7,73.5</a:t>
            </a:r>
          </a:p>
          <a:p>
            <a:pPr algn="ctr">
              <a:lnSpc>
                <a:spcPts val="1265"/>
              </a:lnSpc>
            </a:pPr>
            <a:r>
              <a:rPr lang="en-US" sz="903">
                <a:solidFill>
                  <a:srgbClr val="000000"/>
                </a:solidFill>
                <a:latin typeface="Acherus Grotesque"/>
              </a:rPr>
              <a:t>43,10.2,97.1</a:t>
            </a:r>
          </a:p>
          <a:p>
            <a:pPr algn="ctr">
              <a:lnSpc>
                <a:spcPts val="1265"/>
              </a:lnSpc>
            </a:pPr>
            <a:r>
              <a:rPr lang="en-US" sz="903">
                <a:solidFill>
                  <a:srgbClr val="000000"/>
                </a:solidFill>
                <a:latin typeface="Acherus Grotesque"/>
              </a:rPr>
              <a:t>44,99.6,86.7</a:t>
            </a:r>
          </a:p>
          <a:p>
            <a:pPr algn="ctr">
              <a:lnSpc>
                <a:spcPts val="1265"/>
              </a:lnSpc>
            </a:pPr>
            <a:r>
              <a:rPr lang="en-US" sz="903">
                <a:solidFill>
                  <a:srgbClr val="000000"/>
                </a:solidFill>
                <a:latin typeface="Acherus Grotesque"/>
              </a:rPr>
              <a:t>45,33.3,8.7</a:t>
            </a:r>
          </a:p>
          <a:p>
            <a:pPr algn="ctr">
              <a:lnSpc>
                <a:spcPts val="1265"/>
              </a:lnSpc>
            </a:pPr>
            <a:r>
              <a:rPr lang="en-US" sz="903">
                <a:solidFill>
                  <a:srgbClr val="000000"/>
                </a:solidFill>
                <a:latin typeface="Acherus Grotesque"/>
              </a:rPr>
              <a:t>46,29.8,36.7</a:t>
            </a:r>
          </a:p>
          <a:p>
            <a:pPr algn="ctr">
              <a:lnSpc>
                <a:spcPts val="1265"/>
              </a:lnSpc>
            </a:pPr>
            <a:r>
              <a:rPr lang="en-US" sz="903">
                <a:solidFill>
                  <a:srgbClr val="000000"/>
                </a:solidFill>
                <a:latin typeface="Acherus Grotesque"/>
              </a:rPr>
              <a:t>47,6.3,37</a:t>
            </a:r>
          </a:p>
          <a:p>
            <a:pPr algn="ctr">
              <a:lnSpc>
                <a:spcPts val="1265"/>
              </a:lnSpc>
            </a:pPr>
            <a:r>
              <a:rPr lang="en-US" sz="903">
                <a:solidFill>
                  <a:srgbClr val="000000"/>
                </a:solidFill>
                <a:latin typeface="Acherus Grotesque"/>
              </a:rPr>
              <a:t>48,29.9,68.6</a:t>
            </a:r>
          </a:p>
          <a:p>
            <a:pPr algn="ctr">
              <a:lnSpc>
                <a:spcPts val="1265"/>
              </a:lnSpc>
            </a:pPr>
            <a:r>
              <a:rPr lang="en-US" sz="903">
                <a:solidFill>
                  <a:srgbClr val="000000"/>
                </a:solidFill>
                <a:latin typeface="Acherus Grotesque"/>
              </a:rPr>
              <a:t>49,4.7,59.8</a:t>
            </a:r>
          </a:p>
          <a:p>
            <a:pPr algn="ctr">
              <a:lnSpc>
                <a:spcPts val="1265"/>
              </a:lnSpc>
            </a:pPr>
            <a:r>
              <a:rPr lang="en-US" sz="903">
                <a:solidFill>
                  <a:srgbClr val="000000"/>
                </a:solidFill>
                <a:latin typeface="Acherus Grotesque"/>
              </a:rPr>
              <a:t>50,50.6,79</a:t>
            </a:r>
          </a:p>
          <a:p>
            <a:pPr algn="ctr">
              <a:lnSpc>
                <a:spcPts val="1265"/>
              </a:lnSpc>
            </a:pPr>
            <a:r>
              <a:rPr lang="en-US" sz="903">
                <a:solidFill>
                  <a:srgbClr val="000000"/>
                </a:solidFill>
                <a:latin typeface="Acherus Grotesque"/>
              </a:rPr>
              <a:t>51,76.2,36.8</a:t>
            </a:r>
          </a:p>
          <a:p>
            <a:pPr algn="ctr">
              <a:lnSpc>
                <a:spcPts val="1265"/>
              </a:lnSpc>
            </a:pPr>
            <a:r>
              <a:rPr lang="en-US" sz="903">
                <a:solidFill>
                  <a:srgbClr val="000000"/>
                </a:solidFill>
                <a:latin typeface="Acherus Grotesque"/>
              </a:rPr>
              <a:t>52,63.2,20.7</a:t>
            </a:r>
          </a:p>
          <a:p>
            <a:pPr algn="ctr">
              <a:lnSpc>
                <a:spcPts val="1265"/>
              </a:lnSpc>
            </a:pPr>
            <a:r>
              <a:rPr lang="en-US" sz="903">
                <a:solidFill>
                  <a:srgbClr val="000000"/>
                </a:solidFill>
                <a:latin typeface="Acherus Grotesque"/>
              </a:rPr>
              <a:t>53,9,8.7</a:t>
            </a:r>
          </a:p>
          <a:p>
            <a:pPr algn="ctr">
              <a:lnSpc>
                <a:spcPts val="1265"/>
              </a:lnSpc>
            </a:pPr>
            <a:r>
              <a:rPr lang="en-US" sz="903">
                <a:solidFill>
                  <a:srgbClr val="000000"/>
                </a:solidFill>
                <a:latin typeface="Acherus Grotesque"/>
              </a:rPr>
              <a:t>54,8.1,77.2</a:t>
            </a:r>
          </a:p>
          <a:p>
            <a:pPr algn="ctr">
              <a:lnSpc>
                <a:spcPts val="1265"/>
              </a:lnSpc>
            </a:pPr>
            <a:r>
              <a:rPr lang="en-US" sz="903">
                <a:solidFill>
                  <a:srgbClr val="000000"/>
                </a:solidFill>
                <a:latin typeface="Acherus Grotesque"/>
              </a:rPr>
              <a:t>55,77.8,20.6</a:t>
            </a:r>
          </a:p>
          <a:p>
            <a:pPr algn="ctr">
              <a:lnSpc>
                <a:spcPts val="1265"/>
              </a:lnSpc>
            </a:pPr>
            <a:r>
              <a:rPr lang="en-US" sz="903">
                <a:solidFill>
                  <a:srgbClr val="000000"/>
                </a:solidFill>
                <a:latin typeface="Acherus Grotesque"/>
              </a:rPr>
              <a:t>56,90.6,38.9</a:t>
            </a:r>
          </a:p>
          <a:p>
            <a:pPr algn="ctr">
              <a:lnSpc>
                <a:spcPts val="1265"/>
              </a:lnSpc>
            </a:pPr>
            <a:r>
              <a:rPr lang="en-US" sz="903">
                <a:solidFill>
                  <a:srgbClr val="000000"/>
                </a:solidFill>
                <a:latin typeface="Acherus Grotesque"/>
              </a:rPr>
              <a:t>57,53.4,55.2</a:t>
            </a:r>
          </a:p>
          <a:p>
            <a:pPr algn="ctr">
              <a:lnSpc>
                <a:spcPts val="1265"/>
              </a:lnSpc>
            </a:pPr>
            <a:r>
              <a:rPr lang="en-US" sz="903">
                <a:solidFill>
                  <a:srgbClr val="000000"/>
                </a:solidFill>
                <a:latin typeface="Acherus Grotesque"/>
              </a:rPr>
              <a:t>58,11,22.9</a:t>
            </a:r>
          </a:p>
          <a:p>
            <a:pPr algn="ctr">
              <a:lnSpc>
                <a:spcPts val="1265"/>
              </a:lnSpc>
            </a:pPr>
            <a:r>
              <a:rPr lang="en-US" sz="903">
                <a:solidFill>
                  <a:srgbClr val="000000"/>
                </a:solidFill>
                <a:latin typeface="Acherus Grotesque"/>
              </a:rPr>
              <a:t>59,82.6,64.2</a:t>
            </a:r>
          </a:p>
          <a:p>
            <a:pPr algn="ctr">
              <a:lnSpc>
                <a:spcPts val="1265"/>
              </a:lnSpc>
            </a:pPr>
            <a:r>
              <a:rPr lang="en-US" sz="903">
                <a:solidFill>
                  <a:srgbClr val="000000"/>
                </a:solidFill>
                <a:latin typeface="Acherus Grotesque"/>
              </a:rPr>
              <a:t>60,33.9,48.5</a:t>
            </a:r>
          </a:p>
          <a:p>
            <a:pPr algn="ctr">
              <a:lnSpc>
                <a:spcPts val="1265"/>
              </a:lnSpc>
            </a:pPr>
            <a:r>
              <a:rPr lang="en-US" sz="903">
                <a:solidFill>
                  <a:srgbClr val="000000"/>
                </a:solidFill>
                <a:latin typeface="Acherus Grotesque"/>
              </a:rPr>
              <a:t>61,29.4,15.2</a:t>
            </a:r>
          </a:p>
          <a:p>
            <a:pPr algn="ctr">
              <a:lnSpc>
                <a:spcPts val="1265"/>
              </a:lnSpc>
            </a:pPr>
          </a:p>
          <a:p>
            <a:pPr algn="ctr">
              <a:lnSpc>
                <a:spcPts val="1265"/>
              </a:lnSpc>
            </a:pPr>
          </a:p>
        </p:txBody>
      </p:sp>
      <p:sp>
        <p:nvSpPr>
          <p:cNvPr name="TextBox 5" id="5"/>
          <p:cNvSpPr txBox="true"/>
          <p:nvPr/>
        </p:nvSpPr>
        <p:spPr>
          <a:xfrm rot="0">
            <a:off x="337905" y="2400236"/>
            <a:ext cx="15059195" cy="5742214"/>
          </a:xfrm>
          <a:prstGeom prst="rect">
            <a:avLst/>
          </a:prstGeom>
        </p:spPr>
        <p:txBody>
          <a:bodyPr anchor="t" rtlCol="false" tIns="0" lIns="0" bIns="0" rIns="0">
            <a:spAutoFit/>
          </a:bodyPr>
          <a:lstStyle/>
          <a:p>
            <a:pPr>
              <a:lnSpc>
                <a:spcPts val="3225"/>
              </a:lnSpc>
            </a:pPr>
            <a:r>
              <a:rPr lang="en-US" sz="2303">
                <a:solidFill>
                  <a:srgbClr val="000000"/>
                </a:solidFill>
                <a:latin typeface="Acherus Grotesque"/>
              </a:rPr>
              <a:t>Iteration 996, Best Fitness: -287735.2458568847 </a:t>
            </a:r>
          </a:p>
          <a:p>
            <a:pPr>
              <a:lnSpc>
                <a:spcPts val="3225"/>
              </a:lnSpc>
            </a:pPr>
            <a:r>
              <a:rPr lang="en-US" sz="2303">
                <a:solidFill>
                  <a:srgbClr val="000000"/>
                </a:solidFill>
                <a:latin typeface="Acherus Grotesque"/>
              </a:rPr>
              <a:t>Iteration 997, Best Fitness: -287735.2458568847 </a:t>
            </a:r>
          </a:p>
          <a:p>
            <a:pPr>
              <a:lnSpc>
                <a:spcPts val="3225"/>
              </a:lnSpc>
            </a:pPr>
            <a:r>
              <a:rPr lang="en-US" sz="2303">
                <a:solidFill>
                  <a:srgbClr val="000000"/>
                </a:solidFill>
                <a:latin typeface="Acherus Grotesque"/>
              </a:rPr>
              <a:t>Iteration 998, Best Fitness: -287735.2458568847 </a:t>
            </a:r>
          </a:p>
          <a:p>
            <a:pPr>
              <a:lnSpc>
                <a:spcPts val="3225"/>
              </a:lnSpc>
            </a:pPr>
            <a:r>
              <a:rPr lang="en-US" sz="2303">
                <a:solidFill>
                  <a:srgbClr val="000000"/>
                </a:solidFill>
                <a:latin typeface="Acherus Grotesque"/>
              </a:rPr>
              <a:t>Iteration 999, Best Fitness: -287735.2458568847 </a:t>
            </a:r>
          </a:p>
          <a:p>
            <a:pPr>
              <a:lnSpc>
                <a:spcPts val="3225"/>
              </a:lnSpc>
            </a:pPr>
            <a:r>
              <a:rPr lang="en-US" sz="2303">
                <a:solidFill>
                  <a:srgbClr val="000000"/>
                </a:solidFill>
                <a:latin typeface="Acherus Grotesque"/>
              </a:rPr>
              <a:t>Iteration 1000, Best Fitness: -287735.2458568847 </a:t>
            </a:r>
          </a:p>
          <a:p>
            <a:pPr>
              <a:lnSpc>
                <a:spcPts val="3225"/>
              </a:lnSpc>
            </a:pPr>
            <a:r>
              <a:rPr lang="en-US" sz="2303">
                <a:solidFill>
                  <a:srgbClr val="000000"/>
                </a:solidFill>
                <a:latin typeface="Acherus Grotesque"/>
              </a:rPr>
              <a:t>İlk Rasgele Oluşturulan Tur: [29, 17, 40, 14, 22, 39, 51, 7, 16, 24, 12, 38, 4, 54, 5, 34, 47, 48, 18, 26, 6, 1, 20, 13, 50, 10, 52, 25, 43, 33, 21, 32, 53, 37, 60, 30, 59, 27, 35, 45, 57, 49, 31, 56, 2, 19, 41, 55, 15, 3, 11, 23, 58, 8, 44, 28, 46, 42, 36, 9] </a:t>
            </a:r>
          </a:p>
          <a:p>
            <a:pPr>
              <a:lnSpc>
                <a:spcPts val="3225"/>
              </a:lnSpc>
            </a:pPr>
            <a:r>
              <a:rPr lang="en-US" sz="2303">
                <a:solidFill>
                  <a:srgbClr val="000000"/>
                </a:solidFill>
                <a:latin typeface="Acherus Grotesque"/>
              </a:rPr>
              <a:t>İlk Rasgele Oluşturulan Tur Fitness Değeri: -739097.7040066377 </a:t>
            </a:r>
          </a:p>
          <a:p>
            <a:pPr>
              <a:lnSpc>
                <a:spcPts val="3225"/>
              </a:lnSpc>
            </a:pPr>
            <a:r>
              <a:rPr lang="en-US" sz="2303">
                <a:solidFill>
                  <a:srgbClr val="000000"/>
                </a:solidFill>
                <a:latin typeface="Acherus Grotesque"/>
              </a:rPr>
              <a:t>Best Tour (cities_5): [0, 52, 39, 7, 32, 57, 37, 8, 44, 56, 36, 14, 33, 49, 20, 18, 12, 6, 27, 11, 50, 5, 42, 47, 21, 28, 26, 45, 19, 22, 51, 34, 46, 40, 10, 2, 41, 15, 13, 1, 30, 31, 9, 25, 4, 43, 16, 29, 38, 23, 48, 24, 3, 55, 59, 35, 53, 17, 60, 58, 54, 61]</a:t>
            </a:r>
          </a:p>
          <a:p>
            <a:pPr>
              <a:lnSpc>
                <a:spcPts val="3225"/>
              </a:lnSpc>
            </a:pPr>
            <a:r>
              <a:rPr lang="en-US" sz="2303">
                <a:solidFill>
                  <a:srgbClr val="000000"/>
                </a:solidFill>
                <a:latin typeface="Acherus Grotesque"/>
              </a:rPr>
              <a:t> Total Distance (cities_5): 3067.642800582992 </a:t>
            </a:r>
          </a:p>
          <a:p>
            <a:pPr>
              <a:lnSpc>
                <a:spcPts val="3225"/>
              </a:lnSpc>
            </a:pPr>
            <a:r>
              <a:rPr lang="en-US" sz="2303">
                <a:solidFill>
                  <a:srgbClr val="000000"/>
                </a:solidFill>
                <a:latin typeface="Acherus Grotesque"/>
              </a:rPr>
              <a:t>Best of Fitness (cities_5): -287735.2458568847</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0" y="2147824"/>
            <a:ext cx="14380842" cy="0"/>
          </a:xfrm>
          <a:prstGeom prst="line">
            <a:avLst/>
          </a:prstGeom>
          <a:ln cap="rnd" w="9525">
            <a:solidFill>
              <a:srgbClr val="000000">
                <a:alpha val="34902"/>
              </a:srgbClr>
            </a:solidFill>
            <a:prstDash val="solid"/>
            <a:headEnd type="none" len="sm" w="sm"/>
            <a:tailEnd type="none" len="sm" w="sm"/>
          </a:ln>
        </p:spPr>
      </p:sp>
      <p:sp>
        <p:nvSpPr>
          <p:cNvPr name="Freeform 3" id="3"/>
          <p:cNvSpPr/>
          <p:nvPr/>
        </p:nvSpPr>
        <p:spPr>
          <a:xfrm flipH="false" flipV="false" rot="0">
            <a:off x="1245079" y="2737235"/>
            <a:ext cx="8522820" cy="6791389"/>
          </a:xfrm>
          <a:custGeom>
            <a:avLst/>
            <a:gdLst/>
            <a:ahLst/>
            <a:cxnLst/>
            <a:rect r="r" b="b" t="t" l="l"/>
            <a:pathLst>
              <a:path h="6791389" w="8522820">
                <a:moveTo>
                  <a:pt x="0" y="0"/>
                </a:moveTo>
                <a:lnTo>
                  <a:pt x="8522820" y="0"/>
                </a:lnTo>
                <a:lnTo>
                  <a:pt x="8522820" y="6791389"/>
                </a:lnTo>
                <a:lnTo>
                  <a:pt x="0" y="6791389"/>
                </a:lnTo>
                <a:lnTo>
                  <a:pt x="0" y="0"/>
                </a:lnTo>
                <a:close/>
              </a:path>
            </a:pathLst>
          </a:custGeom>
          <a:blipFill>
            <a:blip r:embed="rId2"/>
            <a:stretch>
              <a:fillRect l="0" t="0" r="0" b="0"/>
            </a:stretch>
          </a:blipFill>
        </p:spPr>
      </p:sp>
      <p:sp>
        <p:nvSpPr>
          <p:cNvPr name="TextBox 4" id="4"/>
          <p:cNvSpPr txBox="true"/>
          <p:nvPr/>
        </p:nvSpPr>
        <p:spPr>
          <a:xfrm rot="0">
            <a:off x="1028700" y="875183"/>
            <a:ext cx="8955578"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NODES 5</a:t>
            </a:r>
          </a:p>
        </p:txBody>
      </p:sp>
      <p:sp>
        <p:nvSpPr>
          <p:cNvPr name="TextBox 5" id="5"/>
          <p:cNvSpPr txBox="true"/>
          <p:nvPr/>
        </p:nvSpPr>
        <p:spPr>
          <a:xfrm rot="0">
            <a:off x="16197303" y="173077"/>
            <a:ext cx="1061997" cy="10113923"/>
          </a:xfrm>
          <a:prstGeom prst="rect">
            <a:avLst/>
          </a:prstGeom>
        </p:spPr>
        <p:txBody>
          <a:bodyPr anchor="t" rtlCol="false" tIns="0" lIns="0" bIns="0" rIns="0">
            <a:spAutoFit/>
          </a:bodyPr>
          <a:lstStyle/>
          <a:p>
            <a:pPr algn="ctr">
              <a:lnSpc>
                <a:spcPts val="1265"/>
              </a:lnSpc>
            </a:pPr>
            <a:r>
              <a:rPr lang="en-US" sz="903">
                <a:solidFill>
                  <a:srgbClr val="000000"/>
                </a:solidFill>
                <a:latin typeface="Acherus Grotesque"/>
              </a:rPr>
              <a:t>5.Problem</a:t>
            </a:r>
          </a:p>
          <a:p>
            <a:pPr algn="ctr">
              <a:lnSpc>
                <a:spcPts val="1265"/>
              </a:lnSpc>
            </a:pPr>
            <a:r>
              <a:rPr lang="en-US" sz="903">
                <a:solidFill>
                  <a:srgbClr val="000000"/>
                </a:solidFill>
                <a:latin typeface="Acherus Grotesque"/>
              </a:rPr>
              <a:t>Node_ID,Var2,Var3</a:t>
            </a:r>
          </a:p>
          <a:p>
            <a:pPr algn="ctr">
              <a:lnSpc>
                <a:spcPts val="1265"/>
              </a:lnSpc>
            </a:pPr>
            <a:r>
              <a:rPr lang="en-US" sz="903">
                <a:solidFill>
                  <a:srgbClr val="000000"/>
                </a:solidFill>
                <a:latin typeface="Acherus Grotesque"/>
              </a:rPr>
              <a:t>0,89.9,74.7</a:t>
            </a:r>
          </a:p>
          <a:p>
            <a:pPr algn="ctr">
              <a:lnSpc>
                <a:spcPts val="1265"/>
              </a:lnSpc>
            </a:pPr>
            <a:r>
              <a:rPr lang="en-US" sz="903">
                <a:solidFill>
                  <a:srgbClr val="000000"/>
                </a:solidFill>
                <a:latin typeface="Acherus Grotesque"/>
              </a:rPr>
              <a:t>1,11.9,1.1</a:t>
            </a:r>
          </a:p>
          <a:p>
            <a:pPr algn="ctr">
              <a:lnSpc>
                <a:spcPts val="1265"/>
              </a:lnSpc>
            </a:pPr>
            <a:r>
              <a:rPr lang="en-US" sz="903">
                <a:solidFill>
                  <a:srgbClr val="000000"/>
                </a:solidFill>
                <a:latin typeface="Acherus Grotesque"/>
              </a:rPr>
              <a:t>2,98.9,4.9</a:t>
            </a:r>
          </a:p>
          <a:p>
            <a:pPr algn="ctr">
              <a:lnSpc>
                <a:spcPts val="1265"/>
              </a:lnSpc>
            </a:pPr>
            <a:r>
              <a:rPr lang="en-US" sz="903">
                <a:solidFill>
                  <a:srgbClr val="000000"/>
                </a:solidFill>
                <a:latin typeface="Acherus Grotesque"/>
              </a:rPr>
              <a:t>3,54,66.8</a:t>
            </a:r>
          </a:p>
          <a:p>
            <a:pPr algn="ctr">
              <a:lnSpc>
                <a:spcPts val="1265"/>
              </a:lnSpc>
            </a:pPr>
            <a:r>
              <a:rPr lang="en-US" sz="903">
                <a:solidFill>
                  <a:srgbClr val="000000"/>
                </a:solidFill>
                <a:latin typeface="Acherus Grotesque"/>
              </a:rPr>
              <a:t>4,70.7,60.4</a:t>
            </a:r>
          </a:p>
          <a:p>
            <a:pPr algn="ctr">
              <a:lnSpc>
                <a:spcPts val="1265"/>
              </a:lnSpc>
            </a:pPr>
            <a:r>
              <a:rPr lang="en-US" sz="903">
                <a:solidFill>
                  <a:srgbClr val="000000"/>
                </a:solidFill>
                <a:latin typeface="Acherus Grotesque"/>
              </a:rPr>
              <a:t>5,100,52.7</a:t>
            </a:r>
          </a:p>
          <a:p>
            <a:pPr algn="ctr">
              <a:lnSpc>
                <a:spcPts val="1265"/>
              </a:lnSpc>
            </a:pPr>
            <a:r>
              <a:rPr lang="en-US" sz="903">
                <a:solidFill>
                  <a:srgbClr val="000000"/>
                </a:solidFill>
                <a:latin typeface="Acherus Grotesque"/>
              </a:rPr>
              <a:t>6,28.8,73</a:t>
            </a:r>
          </a:p>
          <a:p>
            <a:pPr algn="ctr">
              <a:lnSpc>
                <a:spcPts val="1265"/>
              </a:lnSpc>
            </a:pPr>
            <a:r>
              <a:rPr lang="en-US" sz="903">
                <a:solidFill>
                  <a:srgbClr val="000000"/>
                </a:solidFill>
                <a:latin typeface="Acherus Grotesque"/>
              </a:rPr>
              <a:t>7,41.5,70.8</a:t>
            </a:r>
          </a:p>
          <a:p>
            <a:pPr algn="ctr">
              <a:lnSpc>
                <a:spcPts val="1265"/>
              </a:lnSpc>
            </a:pPr>
            <a:r>
              <a:rPr lang="en-US" sz="903">
                <a:solidFill>
                  <a:srgbClr val="000000"/>
                </a:solidFill>
                <a:latin typeface="Acherus Grotesque"/>
              </a:rPr>
              <a:t>8,46.5,78.2</a:t>
            </a:r>
          </a:p>
          <a:p>
            <a:pPr algn="ctr">
              <a:lnSpc>
                <a:spcPts val="1265"/>
              </a:lnSpc>
            </a:pPr>
            <a:r>
              <a:rPr lang="en-US" sz="903">
                <a:solidFill>
                  <a:srgbClr val="000000"/>
                </a:solidFill>
                <a:latin typeface="Acherus Grotesque"/>
              </a:rPr>
              <a:t>9,76.4,28.8</a:t>
            </a:r>
          </a:p>
          <a:p>
            <a:pPr algn="ctr">
              <a:lnSpc>
                <a:spcPts val="1265"/>
              </a:lnSpc>
            </a:pPr>
            <a:r>
              <a:rPr lang="en-US" sz="903">
                <a:solidFill>
                  <a:srgbClr val="000000"/>
                </a:solidFill>
                <a:latin typeface="Acherus Grotesque"/>
              </a:rPr>
              <a:t>10,81.9,69.3</a:t>
            </a:r>
          </a:p>
          <a:p>
            <a:pPr algn="ctr">
              <a:lnSpc>
                <a:spcPts val="1265"/>
              </a:lnSpc>
            </a:pPr>
            <a:r>
              <a:rPr lang="en-US" sz="903">
                <a:solidFill>
                  <a:srgbClr val="000000"/>
                </a:solidFill>
                <a:latin typeface="Acherus Grotesque"/>
              </a:rPr>
              <a:t>11,10.1,55.7</a:t>
            </a:r>
          </a:p>
          <a:p>
            <a:pPr algn="ctr">
              <a:lnSpc>
                <a:spcPts val="1265"/>
              </a:lnSpc>
            </a:pPr>
            <a:r>
              <a:rPr lang="en-US" sz="903">
                <a:solidFill>
                  <a:srgbClr val="000000"/>
                </a:solidFill>
                <a:latin typeface="Acherus Grotesque"/>
              </a:rPr>
              <a:t>12,17.9,39.7</a:t>
            </a:r>
          </a:p>
          <a:p>
            <a:pPr algn="ctr">
              <a:lnSpc>
                <a:spcPts val="1265"/>
              </a:lnSpc>
            </a:pPr>
            <a:r>
              <a:rPr lang="en-US" sz="903">
                <a:solidFill>
                  <a:srgbClr val="000000"/>
                </a:solidFill>
                <a:latin typeface="Acherus Grotesque"/>
              </a:rPr>
              <a:t>13,36,6.2</a:t>
            </a:r>
          </a:p>
          <a:p>
            <a:pPr algn="ctr">
              <a:lnSpc>
                <a:spcPts val="1265"/>
              </a:lnSpc>
            </a:pPr>
            <a:r>
              <a:rPr lang="en-US" sz="903">
                <a:solidFill>
                  <a:srgbClr val="000000"/>
                </a:solidFill>
                <a:latin typeface="Acherus Grotesque"/>
              </a:rPr>
              <a:t>14,5.7,78.1</a:t>
            </a:r>
          </a:p>
          <a:p>
            <a:pPr algn="ctr">
              <a:lnSpc>
                <a:spcPts val="1265"/>
              </a:lnSpc>
            </a:pPr>
            <a:r>
              <a:rPr lang="en-US" sz="903">
                <a:solidFill>
                  <a:srgbClr val="000000"/>
                </a:solidFill>
                <a:latin typeface="Acherus Grotesque"/>
              </a:rPr>
              <a:t>15,52.2,33.8</a:t>
            </a:r>
          </a:p>
          <a:p>
            <a:pPr algn="ctr">
              <a:lnSpc>
                <a:spcPts val="1265"/>
              </a:lnSpc>
            </a:pPr>
            <a:r>
              <a:rPr lang="en-US" sz="903">
                <a:solidFill>
                  <a:srgbClr val="000000"/>
                </a:solidFill>
                <a:latin typeface="Acherus Grotesque"/>
              </a:rPr>
              <a:t>16,33.6,60.8</a:t>
            </a:r>
          </a:p>
          <a:p>
            <a:pPr algn="ctr">
              <a:lnSpc>
                <a:spcPts val="1265"/>
              </a:lnSpc>
            </a:pPr>
            <a:r>
              <a:rPr lang="en-US" sz="903">
                <a:solidFill>
                  <a:srgbClr val="000000"/>
                </a:solidFill>
                <a:latin typeface="Acherus Grotesque"/>
              </a:rPr>
              <a:t>17,17.6,74.2</a:t>
            </a:r>
          </a:p>
          <a:p>
            <a:pPr algn="ctr">
              <a:lnSpc>
                <a:spcPts val="1265"/>
              </a:lnSpc>
            </a:pPr>
            <a:r>
              <a:rPr lang="en-US" sz="903">
                <a:solidFill>
                  <a:srgbClr val="000000"/>
                </a:solidFill>
                <a:latin typeface="Acherus Grotesque"/>
              </a:rPr>
              <a:t>18,20.9,10.5</a:t>
            </a:r>
          </a:p>
          <a:p>
            <a:pPr algn="ctr">
              <a:lnSpc>
                <a:spcPts val="1265"/>
              </a:lnSpc>
            </a:pPr>
            <a:r>
              <a:rPr lang="en-US" sz="903">
                <a:solidFill>
                  <a:srgbClr val="000000"/>
                </a:solidFill>
                <a:latin typeface="Acherus Grotesque"/>
              </a:rPr>
              <a:t>19,90.6,12.8</a:t>
            </a:r>
          </a:p>
          <a:p>
            <a:pPr algn="ctr">
              <a:lnSpc>
                <a:spcPts val="1265"/>
              </a:lnSpc>
            </a:pPr>
            <a:r>
              <a:rPr lang="en-US" sz="903">
                <a:solidFill>
                  <a:srgbClr val="000000"/>
                </a:solidFill>
                <a:latin typeface="Acherus Grotesque"/>
              </a:rPr>
              <a:t>20,67.6,55</a:t>
            </a:r>
          </a:p>
          <a:p>
            <a:pPr algn="ctr">
              <a:lnSpc>
                <a:spcPts val="1265"/>
              </a:lnSpc>
            </a:pPr>
            <a:r>
              <a:rPr lang="en-US" sz="903">
                <a:solidFill>
                  <a:srgbClr val="000000"/>
                </a:solidFill>
                <a:latin typeface="Acherus Grotesque"/>
              </a:rPr>
              <a:t>21,46.9,48.6</a:t>
            </a:r>
          </a:p>
          <a:p>
            <a:pPr algn="ctr">
              <a:lnSpc>
                <a:spcPts val="1265"/>
              </a:lnSpc>
            </a:pPr>
            <a:r>
              <a:rPr lang="en-US" sz="903">
                <a:solidFill>
                  <a:srgbClr val="000000"/>
                </a:solidFill>
                <a:latin typeface="Acherus Grotesque"/>
              </a:rPr>
              <a:t>22,91.3,89.1</a:t>
            </a:r>
          </a:p>
          <a:p>
            <a:pPr algn="ctr">
              <a:lnSpc>
                <a:spcPts val="1265"/>
              </a:lnSpc>
            </a:pPr>
            <a:r>
              <a:rPr lang="en-US" sz="903">
                <a:solidFill>
                  <a:srgbClr val="000000"/>
                </a:solidFill>
                <a:latin typeface="Acherus Grotesque"/>
              </a:rPr>
              <a:t>23,10.5,79.9</a:t>
            </a:r>
          </a:p>
          <a:p>
            <a:pPr algn="ctr">
              <a:lnSpc>
                <a:spcPts val="1265"/>
              </a:lnSpc>
            </a:pPr>
            <a:r>
              <a:rPr lang="en-US" sz="903">
                <a:solidFill>
                  <a:srgbClr val="000000"/>
                </a:solidFill>
                <a:latin typeface="Acherus Grotesque"/>
              </a:rPr>
              <a:t>24,74.6,73.5</a:t>
            </a:r>
          </a:p>
          <a:p>
            <a:pPr algn="ctr">
              <a:lnSpc>
                <a:spcPts val="1265"/>
              </a:lnSpc>
            </a:pPr>
            <a:r>
              <a:rPr lang="en-US" sz="903">
                <a:solidFill>
                  <a:srgbClr val="000000"/>
                </a:solidFill>
                <a:latin typeface="Acherus Grotesque"/>
              </a:rPr>
              <a:t>25,73.7,5.2</a:t>
            </a:r>
          </a:p>
          <a:p>
            <a:pPr algn="ctr">
              <a:lnSpc>
                <a:spcPts val="1265"/>
              </a:lnSpc>
            </a:pPr>
            <a:r>
              <a:rPr lang="en-US" sz="903">
                <a:solidFill>
                  <a:srgbClr val="000000"/>
                </a:solidFill>
                <a:latin typeface="Acherus Grotesque"/>
              </a:rPr>
              <a:t>26,56.2,7.3</a:t>
            </a:r>
          </a:p>
          <a:p>
            <a:pPr algn="ctr">
              <a:lnSpc>
                <a:spcPts val="1265"/>
              </a:lnSpc>
            </a:pPr>
            <a:r>
              <a:rPr lang="en-US" sz="903">
                <a:solidFill>
                  <a:srgbClr val="000000"/>
                </a:solidFill>
                <a:latin typeface="Acherus Grotesque"/>
              </a:rPr>
              <a:t>27,18.5,8.9</a:t>
            </a:r>
          </a:p>
          <a:p>
            <a:pPr algn="ctr">
              <a:lnSpc>
                <a:spcPts val="1265"/>
              </a:lnSpc>
            </a:pPr>
            <a:r>
              <a:rPr lang="en-US" sz="903">
                <a:solidFill>
                  <a:srgbClr val="000000"/>
                </a:solidFill>
                <a:latin typeface="Acherus Grotesque"/>
              </a:rPr>
              <a:t>28,59.8,79.9</a:t>
            </a:r>
          </a:p>
          <a:p>
            <a:pPr algn="ctr">
              <a:lnSpc>
                <a:spcPts val="1265"/>
              </a:lnSpc>
            </a:pPr>
            <a:r>
              <a:rPr lang="en-US" sz="903">
                <a:solidFill>
                  <a:srgbClr val="000000"/>
                </a:solidFill>
                <a:latin typeface="Acherus Grotesque"/>
              </a:rPr>
              <a:t>29,30,94.4</a:t>
            </a:r>
          </a:p>
          <a:p>
            <a:pPr algn="ctr">
              <a:lnSpc>
                <a:spcPts val="1265"/>
              </a:lnSpc>
            </a:pPr>
            <a:r>
              <a:rPr lang="en-US" sz="903">
                <a:solidFill>
                  <a:srgbClr val="000000"/>
                </a:solidFill>
                <a:latin typeface="Acherus Grotesque"/>
              </a:rPr>
              <a:t>30,13.5,68.4</a:t>
            </a:r>
          </a:p>
          <a:p>
            <a:pPr algn="ctr">
              <a:lnSpc>
                <a:spcPts val="1265"/>
              </a:lnSpc>
            </a:pPr>
            <a:r>
              <a:rPr lang="en-US" sz="903">
                <a:solidFill>
                  <a:srgbClr val="000000"/>
                </a:solidFill>
                <a:latin typeface="Acherus Grotesque"/>
              </a:rPr>
              <a:t>31,21.3,13.3</a:t>
            </a:r>
          </a:p>
          <a:p>
            <a:pPr algn="ctr">
              <a:lnSpc>
                <a:spcPts val="1265"/>
              </a:lnSpc>
            </a:pPr>
            <a:r>
              <a:rPr lang="en-US" sz="903">
                <a:solidFill>
                  <a:srgbClr val="000000"/>
                </a:solidFill>
                <a:latin typeface="Acherus Grotesque"/>
              </a:rPr>
              <a:t>32,89.5,72.3</a:t>
            </a:r>
          </a:p>
          <a:p>
            <a:pPr algn="ctr">
              <a:lnSpc>
                <a:spcPts val="1265"/>
              </a:lnSpc>
            </a:pPr>
            <a:r>
              <a:rPr lang="en-US" sz="903">
                <a:solidFill>
                  <a:srgbClr val="000000"/>
                </a:solidFill>
                <a:latin typeface="Acherus Grotesque"/>
              </a:rPr>
              <a:t>33,7.2,11.1</a:t>
            </a:r>
          </a:p>
          <a:p>
            <a:pPr algn="ctr">
              <a:lnSpc>
                <a:spcPts val="1265"/>
              </a:lnSpc>
            </a:pPr>
            <a:r>
              <a:rPr lang="en-US" sz="903">
                <a:solidFill>
                  <a:srgbClr val="000000"/>
                </a:solidFill>
                <a:latin typeface="Acherus Grotesque"/>
              </a:rPr>
              <a:t>34,24.3,11.8</a:t>
            </a:r>
          </a:p>
          <a:p>
            <a:pPr algn="ctr">
              <a:lnSpc>
                <a:spcPts val="1265"/>
              </a:lnSpc>
            </a:pPr>
            <a:r>
              <a:rPr lang="en-US" sz="903">
                <a:solidFill>
                  <a:srgbClr val="000000"/>
                </a:solidFill>
                <a:latin typeface="Acherus Grotesque"/>
              </a:rPr>
              <a:t>35,5.4,64.1</a:t>
            </a:r>
          </a:p>
          <a:p>
            <a:pPr algn="ctr">
              <a:lnSpc>
                <a:spcPts val="1265"/>
              </a:lnSpc>
            </a:pPr>
            <a:r>
              <a:rPr lang="en-US" sz="903">
                <a:solidFill>
                  <a:srgbClr val="000000"/>
                </a:solidFill>
                <a:latin typeface="Acherus Grotesque"/>
              </a:rPr>
              <a:t>36,44.2,32.9</a:t>
            </a:r>
          </a:p>
          <a:p>
            <a:pPr algn="ctr">
              <a:lnSpc>
                <a:spcPts val="1265"/>
              </a:lnSpc>
            </a:pPr>
            <a:r>
              <a:rPr lang="en-US" sz="903">
                <a:solidFill>
                  <a:srgbClr val="000000"/>
                </a:solidFill>
                <a:latin typeface="Acherus Grotesque"/>
              </a:rPr>
              <a:t>37,1.4,65.4</a:t>
            </a:r>
          </a:p>
          <a:p>
            <a:pPr algn="ctr">
              <a:lnSpc>
                <a:spcPts val="1265"/>
              </a:lnSpc>
            </a:pPr>
            <a:r>
              <a:rPr lang="en-US" sz="903">
                <a:solidFill>
                  <a:srgbClr val="000000"/>
                </a:solidFill>
                <a:latin typeface="Acherus Grotesque"/>
              </a:rPr>
              <a:t>38,89.8,75</a:t>
            </a:r>
          </a:p>
          <a:p>
            <a:pPr algn="ctr">
              <a:lnSpc>
                <a:spcPts val="1265"/>
              </a:lnSpc>
            </a:pPr>
            <a:r>
              <a:rPr lang="en-US" sz="903">
                <a:solidFill>
                  <a:srgbClr val="000000"/>
                </a:solidFill>
                <a:latin typeface="Acherus Grotesque"/>
              </a:rPr>
              <a:t>39,19.7,58.4</a:t>
            </a:r>
          </a:p>
          <a:p>
            <a:pPr algn="ctr">
              <a:lnSpc>
                <a:spcPts val="1265"/>
              </a:lnSpc>
            </a:pPr>
            <a:r>
              <a:rPr lang="en-US" sz="903">
                <a:solidFill>
                  <a:srgbClr val="000000"/>
                </a:solidFill>
                <a:latin typeface="Acherus Grotesque"/>
              </a:rPr>
              <a:t>40,9.4,74.1</a:t>
            </a:r>
          </a:p>
          <a:p>
            <a:pPr algn="ctr">
              <a:lnSpc>
                <a:spcPts val="1265"/>
              </a:lnSpc>
            </a:pPr>
            <a:r>
              <a:rPr lang="en-US" sz="903">
                <a:solidFill>
                  <a:srgbClr val="000000"/>
                </a:solidFill>
                <a:latin typeface="Acherus Grotesque"/>
              </a:rPr>
              <a:t>41,30.8,23.5</a:t>
            </a:r>
          </a:p>
          <a:p>
            <a:pPr algn="ctr">
              <a:lnSpc>
                <a:spcPts val="1265"/>
              </a:lnSpc>
            </a:pPr>
            <a:r>
              <a:rPr lang="en-US" sz="903">
                <a:solidFill>
                  <a:srgbClr val="000000"/>
                </a:solidFill>
                <a:latin typeface="Acherus Grotesque"/>
              </a:rPr>
              <a:t>42,45.7,73.5</a:t>
            </a:r>
          </a:p>
          <a:p>
            <a:pPr algn="ctr">
              <a:lnSpc>
                <a:spcPts val="1265"/>
              </a:lnSpc>
            </a:pPr>
            <a:r>
              <a:rPr lang="en-US" sz="903">
                <a:solidFill>
                  <a:srgbClr val="000000"/>
                </a:solidFill>
                <a:latin typeface="Acherus Grotesque"/>
              </a:rPr>
              <a:t>43,10.2,97.1</a:t>
            </a:r>
          </a:p>
          <a:p>
            <a:pPr algn="ctr">
              <a:lnSpc>
                <a:spcPts val="1265"/>
              </a:lnSpc>
            </a:pPr>
            <a:r>
              <a:rPr lang="en-US" sz="903">
                <a:solidFill>
                  <a:srgbClr val="000000"/>
                </a:solidFill>
                <a:latin typeface="Acherus Grotesque"/>
              </a:rPr>
              <a:t>44,99.6,86.7</a:t>
            </a:r>
          </a:p>
          <a:p>
            <a:pPr algn="ctr">
              <a:lnSpc>
                <a:spcPts val="1265"/>
              </a:lnSpc>
            </a:pPr>
            <a:r>
              <a:rPr lang="en-US" sz="903">
                <a:solidFill>
                  <a:srgbClr val="000000"/>
                </a:solidFill>
                <a:latin typeface="Acherus Grotesque"/>
              </a:rPr>
              <a:t>45,33.3,8.7</a:t>
            </a:r>
          </a:p>
          <a:p>
            <a:pPr algn="ctr">
              <a:lnSpc>
                <a:spcPts val="1265"/>
              </a:lnSpc>
            </a:pPr>
            <a:r>
              <a:rPr lang="en-US" sz="903">
                <a:solidFill>
                  <a:srgbClr val="000000"/>
                </a:solidFill>
                <a:latin typeface="Acherus Grotesque"/>
              </a:rPr>
              <a:t>46,29.8,36.7</a:t>
            </a:r>
          </a:p>
          <a:p>
            <a:pPr algn="ctr">
              <a:lnSpc>
                <a:spcPts val="1265"/>
              </a:lnSpc>
            </a:pPr>
            <a:r>
              <a:rPr lang="en-US" sz="903">
                <a:solidFill>
                  <a:srgbClr val="000000"/>
                </a:solidFill>
                <a:latin typeface="Acherus Grotesque"/>
              </a:rPr>
              <a:t>47,6.3,37</a:t>
            </a:r>
          </a:p>
          <a:p>
            <a:pPr algn="ctr">
              <a:lnSpc>
                <a:spcPts val="1265"/>
              </a:lnSpc>
            </a:pPr>
            <a:r>
              <a:rPr lang="en-US" sz="903">
                <a:solidFill>
                  <a:srgbClr val="000000"/>
                </a:solidFill>
                <a:latin typeface="Acherus Grotesque"/>
              </a:rPr>
              <a:t>48,29.9,68.6</a:t>
            </a:r>
          </a:p>
          <a:p>
            <a:pPr algn="ctr">
              <a:lnSpc>
                <a:spcPts val="1265"/>
              </a:lnSpc>
            </a:pPr>
            <a:r>
              <a:rPr lang="en-US" sz="903">
                <a:solidFill>
                  <a:srgbClr val="000000"/>
                </a:solidFill>
                <a:latin typeface="Acherus Grotesque"/>
              </a:rPr>
              <a:t>49,4.7,59.8</a:t>
            </a:r>
          </a:p>
          <a:p>
            <a:pPr algn="ctr">
              <a:lnSpc>
                <a:spcPts val="1265"/>
              </a:lnSpc>
            </a:pPr>
            <a:r>
              <a:rPr lang="en-US" sz="903">
                <a:solidFill>
                  <a:srgbClr val="000000"/>
                </a:solidFill>
                <a:latin typeface="Acherus Grotesque"/>
              </a:rPr>
              <a:t>50,50.6,79</a:t>
            </a:r>
          </a:p>
          <a:p>
            <a:pPr algn="ctr">
              <a:lnSpc>
                <a:spcPts val="1265"/>
              </a:lnSpc>
            </a:pPr>
            <a:r>
              <a:rPr lang="en-US" sz="903">
                <a:solidFill>
                  <a:srgbClr val="000000"/>
                </a:solidFill>
                <a:latin typeface="Acherus Grotesque"/>
              </a:rPr>
              <a:t>51,76.2,36.8</a:t>
            </a:r>
          </a:p>
          <a:p>
            <a:pPr algn="ctr">
              <a:lnSpc>
                <a:spcPts val="1265"/>
              </a:lnSpc>
            </a:pPr>
            <a:r>
              <a:rPr lang="en-US" sz="903">
                <a:solidFill>
                  <a:srgbClr val="000000"/>
                </a:solidFill>
                <a:latin typeface="Acherus Grotesque"/>
              </a:rPr>
              <a:t>52,63.2,20.7</a:t>
            </a:r>
          </a:p>
          <a:p>
            <a:pPr algn="ctr">
              <a:lnSpc>
                <a:spcPts val="1265"/>
              </a:lnSpc>
            </a:pPr>
            <a:r>
              <a:rPr lang="en-US" sz="903">
                <a:solidFill>
                  <a:srgbClr val="000000"/>
                </a:solidFill>
                <a:latin typeface="Acherus Grotesque"/>
              </a:rPr>
              <a:t>53,9,8.7</a:t>
            </a:r>
          </a:p>
          <a:p>
            <a:pPr algn="ctr">
              <a:lnSpc>
                <a:spcPts val="1265"/>
              </a:lnSpc>
            </a:pPr>
            <a:r>
              <a:rPr lang="en-US" sz="903">
                <a:solidFill>
                  <a:srgbClr val="000000"/>
                </a:solidFill>
                <a:latin typeface="Acherus Grotesque"/>
              </a:rPr>
              <a:t>54,8.1,77.2</a:t>
            </a:r>
          </a:p>
          <a:p>
            <a:pPr algn="ctr">
              <a:lnSpc>
                <a:spcPts val="1265"/>
              </a:lnSpc>
            </a:pPr>
            <a:r>
              <a:rPr lang="en-US" sz="903">
                <a:solidFill>
                  <a:srgbClr val="000000"/>
                </a:solidFill>
                <a:latin typeface="Acherus Grotesque"/>
              </a:rPr>
              <a:t>55,77.8,20.6</a:t>
            </a:r>
          </a:p>
          <a:p>
            <a:pPr algn="ctr">
              <a:lnSpc>
                <a:spcPts val="1265"/>
              </a:lnSpc>
            </a:pPr>
            <a:r>
              <a:rPr lang="en-US" sz="903">
                <a:solidFill>
                  <a:srgbClr val="000000"/>
                </a:solidFill>
                <a:latin typeface="Acherus Grotesque"/>
              </a:rPr>
              <a:t>56,90.6,38.9</a:t>
            </a:r>
          </a:p>
          <a:p>
            <a:pPr algn="ctr">
              <a:lnSpc>
                <a:spcPts val="1265"/>
              </a:lnSpc>
            </a:pPr>
            <a:r>
              <a:rPr lang="en-US" sz="903">
                <a:solidFill>
                  <a:srgbClr val="000000"/>
                </a:solidFill>
                <a:latin typeface="Acherus Grotesque"/>
              </a:rPr>
              <a:t>57,53.4,55.2</a:t>
            </a:r>
          </a:p>
          <a:p>
            <a:pPr algn="ctr">
              <a:lnSpc>
                <a:spcPts val="1265"/>
              </a:lnSpc>
            </a:pPr>
            <a:r>
              <a:rPr lang="en-US" sz="903">
                <a:solidFill>
                  <a:srgbClr val="000000"/>
                </a:solidFill>
                <a:latin typeface="Acherus Grotesque"/>
              </a:rPr>
              <a:t>58,11,22.9</a:t>
            </a:r>
          </a:p>
          <a:p>
            <a:pPr algn="ctr">
              <a:lnSpc>
                <a:spcPts val="1265"/>
              </a:lnSpc>
            </a:pPr>
            <a:r>
              <a:rPr lang="en-US" sz="903">
                <a:solidFill>
                  <a:srgbClr val="000000"/>
                </a:solidFill>
                <a:latin typeface="Acherus Grotesque"/>
              </a:rPr>
              <a:t>59,82.6,64.2</a:t>
            </a:r>
          </a:p>
          <a:p>
            <a:pPr algn="ctr">
              <a:lnSpc>
                <a:spcPts val="1265"/>
              </a:lnSpc>
            </a:pPr>
            <a:r>
              <a:rPr lang="en-US" sz="903">
                <a:solidFill>
                  <a:srgbClr val="000000"/>
                </a:solidFill>
                <a:latin typeface="Acherus Grotesque"/>
              </a:rPr>
              <a:t>60,33.9,48.5</a:t>
            </a:r>
          </a:p>
          <a:p>
            <a:pPr algn="ctr">
              <a:lnSpc>
                <a:spcPts val="1265"/>
              </a:lnSpc>
            </a:pPr>
            <a:r>
              <a:rPr lang="en-US" sz="903">
                <a:solidFill>
                  <a:srgbClr val="000000"/>
                </a:solidFill>
                <a:latin typeface="Acherus Grotesque"/>
              </a:rPr>
              <a:t>61,29.4,15.2</a:t>
            </a:r>
          </a:p>
          <a:p>
            <a:pPr algn="ctr">
              <a:lnSpc>
                <a:spcPts val="1265"/>
              </a:lnSpc>
            </a:pPr>
          </a:p>
          <a:p>
            <a:pPr algn="ctr">
              <a:lnSpc>
                <a:spcPts val="126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437" t="0" r="-33613" b="-92060"/>
            </a:stretch>
          </a:blipFill>
        </p:spPr>
      </p:sp>
      <p:sp>
        <p:nvSpPr>
          <p:cNvPr name="AutoShape 3" id="3"/>
          <p:cNvSpPr/>
          <p:nvPr/>
        </p:nvSpPr>
        <p:spPr>
          <a:xfrm rot="0">
            <a:off x="0" y="3255542"/>
            <a:ext cx="18434990" cy="7031458"/>
          </a:xfrm>
          <a:prstGeom prst="rect">
            <a:avLst/>
          </a:prstGeom>
          <a:solidFill>
            <a:srgbClr val="FFFFFF"/>
          </a:solidFill>
        </p:spPr>
      </p:sp>
      <p:sp>
        <p:nvSpPr>
          <p:cNvPr name="TextBox 4" id="4"/>
          <p:cNvSpPr txBox="true"/>
          <p:nvPr/>
        </p:nvSpPr>
        <p:spPr>
          <a:xfrm rot="0">
            <a:off x="2453957" y="1002374"/>
            <a:ext cx="13380086" cy="1100768"/>
          </a:xfrm>
          <a:prstGeom prst="rect">
            <a:avLst/>
          </a:prstGeom>
        </p:spPr>
        <p:txBody>
          <a:bodyPr anchor="t" rtlCol="false" tIns="0" lIns="0" bIns="0" rIns="0">
            <a:spAutoFit/>
          </a:bodyPr>
          <a:lstStyle/>
          <a:p>
            <a:pPr algn="ctr">
              <a:lnSpc>
                <a:spcPts val="8767"/>
              </a:lnSpc>
            </a:pPr>
            <a:r>
              <a:rPr lang="en-US" sz="7305">
                <a:solidFill>
                  <a:srgbClr val="FFFFFF"/>
                </a:solidFill>
                <a:latin typeface="Libre Franklin Medium"/>
              </a:rPr>
              <a:t>Problem Amacımız</a:t>
            </a:r>
          </a:p>
        </p:txBody>
      </p:sp>
      <p:sp>
        <p:nvSpPr>
          <p:cNvPr name="TextBox 5" id="5"/>
          <p:cNvSpPr txBox="true"/>
          <p:nvPr/>
        </p:nvSpPr>
        <p:spPr>
          <a:xfrm rot="0">
            <a:off x="1580564" y="3974519"/>
            <a:ext cx="14709884" cy="1674495"/>
          </a:xfrm>
          <a:prstGeom prst="rect">
            <a:avLst/>
          </a:prstGeom>
        </p:spPr>
        <p:txBody>
          <a:bodyPr anchor="t" rtlCol="false" tIns="0" lIns="0" bIns="0" rIns="0">
            <a:spAutoFit/>
          </a:bodyPr>
          <a:lstStyle/>
          <a:p>
            <a:pPr algn="ctr">
              <a:lnSpc>
                <a:spcPts val="4560"/>
              </a:lnSpc>
            </a:pPr>
            <a:r>
              <a:rPr lang="en-US" sz="2850">
                <a:solidFill>
                  <a:srgbClr val="000000"/>
                </a:solidFill>
                <a:latin typeface="Libre Franklin Light"/>
              </a:rPr>
              <a:t>AVM'lere gittiğimiz, kalabalıklara meydan okuduğumuz ve istediğimiz şeyi bulmaya çalışarak saatlerce reyonlar arasında yürüdüğümüz o günler mazide kaldı. Bunların yerini herkesin internet erişimi ile gerçekleştirebileceği basit, hızlı ve rahat bir süreç aldı.</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2305513"/>
            <a:ext cx="18288000" cy="0"/>
          </a:xfrm>
          <a:prstGeom prst="line">
            <a:avLst/>
          </a:prstGeom>
          <a:ln cap="rnd" w="9525">
            <a:solidFill>
              <a:srgbClr val="000000">
                <a:alpha val="34902"/>
              </a:srgbClr>
            </a:solidFill>
            <a:prstDash val="solid"/>
            <a:headEnd type="none" len="sm" w="sm"/>
            <a:tailEnd type="none" len="sm" w="sm"/>
          </a:ln>
        </p:spPr>
      </p:sp>
      <p:sp>
        <p:nvSpPr>
          <p:cNvPr name="TextBox 3" id="3"/>
          <p:cNvSpPr txBox="true"/>
          <p:nvPr/>
        </p:nvSpPr>
        <p:spPr>
          <a:xfrm rot="0">
            <a:off x="3344341" y="6129817"/>
            <a:ext cx="11599318" cy="857250"/>
          </a:xfrm>
          <a:prstGeom prst="rect">
            <a:avLst/>
          </a:prstGeom>
        </p:spPr>
        <p:txBody>
          <a:bodyPr anchor="t" rtlCol="false" tIns="0" lIns="0" bIns="0" rIns="0">
            <a:spAutoFit/>
          </a:bodyPr>
          <a:lstStyle/>
          <a:p>
            <a:pPr algn="ctr">
              <a:lnSpc>
                <a:spcPts val="3380"/>
              </a:lnSpc>
              <a:spcBef>
                <a:spcPct val="0"/>
              </a:spcBef>
            </a:pPr>
            <a:r>
              <a:rPr lang="en-US" sz="2817">
                <a:solidFill>
                  <a:srgbClr val="000000"/>
                </a:solidFill>
                <a:latin typeface="Libre Franklin Medium"/>
              </a:rPr>
              <a:t>Parametreler aşağıdaki gibidir:</a:t>
            </a:r>
          </a:p>
          <a:p>
            <a:pPr algn="ctr">
              <a:lnSpc>
                <a:spcPts val="3380"/>
              </a:lnSpc>
              <a:spcBef>
                <a:spcPct val="0"/>
              </a:spcBef>
            </a:pPr>
            <a:r>
              <a:rPr lang="en-US" sz="2817">
                <a:solidFill>
                  <a:srgbClr val="000000"/>
                </a:solidFill>
                <a:latin typeface="Libre Franklin Medium"/>
              </a:rPr>
              <a:t> population_size = 50, generations = 10000, mutation_rate = 0.1</a:t>
            </a:r>
          </a:p>
        </p:txBody>
      </p:sp>
      <p:sp>
        <p:nvSpPr>
          <p:cNvPr name="Freeform 4" id="4"/>
          <p:cNvSpPr/>
          <p:nvPr/>
        </p:nvSpPr>
        <p:spPr>
          <a:xfrm flipH="false" flipV="false" rot="0">
            <a:off x="1256380" y="3724615"/>
            <a:ext cx="14866720" cy="2078281"/>
          </a:xfrm>
          <a:custGeom>
            <a:avLst/>
            <a:gdLst/>
            <a:ahLst/>
            <a:cxnLst/>
            <a:rect r="r" b="b" t="t" l="l"/>
            <a:pathLst>
              <a:path h="2078281" w="14866720">
                <a:moveTo>
                  <a:pt x="0" y="0"/>
                </a:moveTo>
                <a:lnTo>
                  <a:pt x="14866720" y="0"/>
                </a:lnTo>
                <a:lnTo>
                  <a:pt x="14866720" y="2078281"/>
                </a:lnTo>
                <a:lnTo>
                  <a:pt x="0" y="2078281"/>
                </a:lnTo>
                <a:lnTo>
                  <a:pt x="0" y="0"/>
                </a:lnTo>
                <a:close/>
              </a:path>
            </a:pathLst>
          </a:custGeom>
          <a:blipFill>
            <a:blip r:embed="rId2"/>
            <a:stretch>
              <a:fillRect l="0" t="0" r="0" b="0"/>
            </a:stretch>
          </a:blipFill>
        </p:spPr>
      </p:sp>
      <p:sp>
        <p:nvSpPr>
          <p:cNvPr name="AutoShape 5" id="5"/>
          <p:cNvSpPr/>
          <p:nvPr/>
        </p:nvSpPr>
        <p:spPr>
          <a:xfrm>
            <a:off x="454297" y="6129817"/>
            <a:ext cx="18288000" cy="0"/>
          </a:xfrm>
          <a:prstGeom prst="line">
            <a:avLst/>
          </a:prstGeom>
          <a:ln cap="rnd" w="9525">
            <a:solidFill>
              <a:srgbClr val="000000">
                <a:alpha val="34902"/>
              </a:srgbClr>
            </a:solidFill>
            <a:prstDash val="solid"/>
            <a:headEnd type="none" len="sm" w="sm"/>
            <a:tailEnd type="none" len="sm" w="sm"/>
          </a:ln>
        </p:spPr>
      </p:sp>
      <p:sp>
        <p:nvSpPr>
          <p:cNvPr name="Freeform 6" id="6"/>
          <p:cNvSpPr/>
          <p:nvPr/>
        </p:nvSpPr>
        <p:spPr>
          <a:xfrm flipH="false" flipV="false" rot="0">
            <a:off x="1028700" y="7495681"/>
            <a:ext cx="17873352" cy="1762619"/>
          </a:xfrm>
          <a:custGeom>
            <a:avLst/>
            <a:gdLst/>
            <a:ahLst/>
            <a:cxnLst/>
            <a:rect r="r" b="b" t="t" l="l"/>
            <a:pathLst>
              <a:path h="1762619" w="17873352">
                <a:moveTo>
                  <a:pt x="0" y="0"/>
                </a:moveTo>
                <a:lnTo>
                  <a:pt x="17873352" y="0"/>
                </a:lnTo>
                <a:lnTo>
                  <a:pt x="17873352" y="1762619"/>
                </a:lnTo>
                <a:lnTo>
                  <a:pt x="0" y="1762619"/>
                </a:lnTo>
                <a:lnTo>
                  <a:pt x="0" y="0"/>
                </a:lnTo>
                <a:close/>
              </a:path>
            </a:pathLst>
          </a:custGeom>
          <a:blipFill>
            <a:blip r:embed="rId3"/>
            <a:stretch>
              <a:fillRect l="-745" t="0" r="-745" b="0"/>
            </a:stretch>
          </a:blipFill>
        </p:spPr>
      </p:sp>
      <p:sp>
        <p:nvSpPr>
          <p:cNvPr name="TextBox 7" id="7"/>
          <p:cNvSpPr txBox="true"/>
          <p:nvPr/>
        </p:nvSpPr>
        <p:spPr>
          <a:xfrm rot="0">
            <a:off x="1028700" y="875183"/>
            <a:ext cx="15263144"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Parametre Karşılaştırması Nodes 3</a:t>
            </a:r>
          </a:p>
        </p:txBody>
      </p:sp>
      <p:sp>
        <p:nvSpPr>
          <p:cNvPr name="TextBox 8" id="8"/>
          <p:cNvSpPr txBox="true"/>
          <p:nvPr/>
        </p:nvSpPr>
        <p:spPr>
          <a:xfrm rot="0">
            <a:off x="3133042" y="2591140"/>
            <a:ext cx="11599318" cy="857250"/>
          </a:xfrm>
          <a:prstGeom prst="rect">
            <a:avLst/>
          </a:prstGeom>
        </p:spPr>
        <p:txBody>
          <a:bodyPr anchor="t" rtlCol="false" tIns="0" lIns="0" bIns="0" rIns="0">
            <a:spAutoFit/>
          </a:bodyPr>
          <a:lstStyle/>
          <a:p>
            <a:pPr algn="ctr">
              <a:lnSpc>
                <a:spcPts val="3380"/>
              </a:lnSpc>
              <a:spcBef>
                <a:spcPct val="0"/>
              </a:spcBef>
            </a:pPr>
            <a:r>
              <a:rPr lang="en-US" sz="2817">
                <a:solidFill>
                  <a:srgbClr val="000000"/>
                </a:solidFill>
                <a:latin typeface="Libre Franklin Medium"/>
              </a:rPr>
              <a:t>Parametreler aşağıdaki gibidir:</a:t>
            </a:r>
          </a:p>
          <a:p>
            <a:pPr algn="ctr">
              <a:lnSpc>
                <a:spcPts val="3380"/>
              </a:lnSpc>
              <a:spcBef>
                <a:spcPct val="0"/>
              </a:spcBef>
            </a:pPr>
            <a:r>
              <a:rPr lang="en-US" sz="2817">
                <a:solidFill>
                  <a:srgbClr val="000000"/>
                </a:solidFill>
                <a:latin typeface="Libre Franklin Medium"/>
              </a:rPr>
              <a:t> population_size = 50, generations = 1000, mutation_rate = 0.1</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2305513"/>
            <a:ext cx="18288000" cy="0"/>
          </a:xfrm>
          <a:prstGeom prst="line">
            <a:avLst/>
          </a:prstGeom>
          <a:ln cap="rnd" w="9525">
            <a:solidFill>
              <a:srgbClr val="000000">
                <a:alpha val="34902"/>
              </a:srgbClr>
            </a:solidFill>
            <a:prstDash val="solid"/>
            <a:headEnd type="none" len="sm" w="sm"/>
            <a:tailEnd type="none" len="sm" w="sm"/>
          </a:ln>
        </p:spPr>
      </p:sp>
      <p:sp>
        <p:nvSpPr>
          <p:cNvPr name="AutoShape 3" id="3"/>
          <p:cNvSpPr/>
          <p:nvPr/>
        </p:nvSpPr>
        <p:spPr>
          <a:xfrm flipH="true">
            <a:off x="9144000" y="-3018945"/>
            <a:ext cx="0" cy="18288000"/>
          </a:xfrm>
          <a:prstGeom prst="line">
            <a:avLst/>
          </a:prstGeom>
          <a:ln cap="rnd" w="9525">
            <a:solidFill>
              <a:srgbClr val="000000">
                <a:alpha val="34902"/>
              </a:srgbClr>
            </a:solidFill>
            <a:prstDash val="solid"/>
            <a:headEnd type="none" len="sm" w="sm"/>
            <a:tailEnd type="none" len="sm" w="sm"/>
          </a:ln>
        </p:spPr>
      </p:sp>
      <p:sp>
        <p:nvSpPr>
          <p:cNvPr name="Freeform 4" id="4"/>
          <p:cNvSpPr/>
          <p:nvPr/>
        </p:nvSpPr>
        <p:spPr>
          <a:xfrm flipH="false" flipV="false" rot="0">
            <a:off x="10352857" y="4501025"/>
            <a:ext cx="7133743" cy="5644962"/>
          </a:xfrm>
          <a:custGeom>
            <a:avLst/>
            <a:gdLst/>
            <a:ahLst/>
            <a:cxnLst/>
            <a:rect r="r" b="b" t="t" l="l"/>
            <a:pathLst>
              <a:path h="5644962" w="7133743">
                <a:moveTo>
                  <a:pt x="0" y="0"/>
                </a:moveTo>
                <a:lnTo>
                  <a:pt x="7133743" y="0"/>
                </a:lnTo>
                <a:lnTo>
                  <a:pt x="7133743" y="5644962"/>
                </a:lnTo>
                <a:lnTo>
                  <a:pt x="0" y="5644962"/>
                </a:lnTo>
                <a:lnTo>
                  <a:pt x="0" y="0"/>
                </a:lnTo>
                <a:close/>
              </a:path>
            </a:pathLst>
          </a:custGeom>
          <a:blipFill>
            <a:blip r:embed="rId2"/>
            <a:stretch>
              <a:fillRect l="0" t="0" r="0" b="0"/>
            </a:stretch>
          </a:blipFill>
        </p:spPr>
      </p:sp>
      <p:sp>
        <p:nvSpPr>
          <p:cNvPr name="TextBox 5" id="5"/>
          <p:cNvSpPr txBox="true"/>
          <p:nvPr/>
        </p:nvSpPr>
        <p:spPr>
          <a:xfrm rot="0">
            <a:off x="10909984" y="2786525"/>
            <a:ext cx="5381860" cy="1714500"/>
          </a:xfrm>
          <a:prstGeom prst="rect">
            <a:avLst/>
          </a:prstGeom>
        </p:spPr>
        <p:txBody>
          <a:bodyPr anchor="t" rtlCol="false" tIns="0" lIns="0" bIns="0" rIns="0">
            <a:spAutoFit/>
          </a:bodyPr>
          <a:lstStyle/>
          <a:p>
            <a:pPr>
              <a:lnSpc>
                <a:spcPts val="3380"/>
              </a:lnSpc>
              <a:spcBef>
                <a:spcPct val="0"/>
              </a:spcBef>
            </a:pPr>
            <a:r>
              <a:rPr lang="en-US" sz="2817">
                <a:solidFill>
                  <a:srgbClr val="000000"/>
                </a:solidFill>
                <a:latin typeface="Libre Franklin Medium"/>
              </a:rPr>
              <a:t>Parametreler aşağıdaki gibidir:</a:t>
            </a:r>
          </a:p>
          <a:p>
            <a:pPr>
              <a:lnSpc>
                <a:spcPts val="3380"/>
              </a:lnSpc>
              <a:spcBef>
                <a:spcPct val="0"/>
              </a:spcBef>
            </a:pPr>
            <a:r>
              <a:rPr lang="en-US" sz="2817">
                <a:solidFill>
                  <a:srgbClr val="000000"/>
                </a:solidFill>
                <a:latin typeface="Libre Franklin Medium"/>
              </a:rPr>
              <a:t> population_size = 50, generations = 10000, mutation_rate = 0.1</a:t>
            </a:r>
          </a:p>
        </p:txBody>
      </p:sp>
      <p:sp>
        <p:nvSpPr>
          <p:cNvPr name="TextBox 6" id="6"/>
          <p:cNvSpPr txBox="true"/>
          <p:nvPr/>
        </p:nvSpPr>
        <p:spPr>
          <a:xfrm rot="0">
            <a:off x="1028700" y="875183"/>
            <a:ext cx="15263144"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Parametre Karşılaştırması Nodes 3</a:t>
            </a:r>
          </a:p>
        </p:txBody>
      </p:sp>
      <p:sp>
        <p:nvSpPr>
          <p:cNvPr name="TextBox 7" id="7"/>
          <p:cNvSpPr txBox="true"/>
          <p:nvPr/>
        </p:nvSpPr>
        <p:spPr>
          <a:xfrm rot="0">
            <a:off x="384745" y="2786525"/>
            <a:ext cx="5359333" cy="1714500"/>
          </a:xfrm>
          <a:prstGeom prst="rect">
            <a:avLst/>
          </a:prstGeom>
        </p:spPr>
        <p:txBody>
          <a:bodyPr anchor="t" rtlCol="false" tIns="0" lIns="0" bIns="0" rIns="0">
            <a:spAutoFit/>
          </a:bodyPr>
          <a:lstStyle/>
          <a:p>
            <a:pPr>
              <a:lnSpc>
                <a:spcPts val="3380"/>
              </a:lnSpc>
              <a:spcBef>
                <a:spcPct val="0"/>
              </a:spcBef>
            </a:pPr>
            <a:r>
              <a:rPr lang="en-US" sz="2817">
                <a:solidFill>
                  <a:srgbClr val="000000"/>
                </a:solidFill>
                <a:latin typeface="Libre Franklin Medium"/>
              </a:rPr>
              <a:t>Parametreler aşağıdaki gibidir:</a:t>
            </a:r>
          </a:p>
          <a:p>
            <a:pPr>
              <a:lnSpc>
                <a:spcPts val="3380"/>
              </a:lnSpc>
              <a:spcBef>
                <a:spcPct val="0"/>
              </a:spcBef>
            </a:pPr>
            <a:r>
              <a:rPr lang="en-US" sz="2817">
                <a:solidFill>
                  <a:srgbClr val="000000"/>
                </a:solidFill>
                <a:latin typeface="Libre Franklin Medium"/>
              </a:rPr>
              <a:t> population_size = 50, generations = 1000, mutation_rate = 0.1</a:t>
            </a:r>
          </a:p>
        </p:txBody>
      </p:sp>
      <p:sp>
        <p:nvSpPr>
          <p:cNvPr name="Freeform 8" id="8"/>
          <p:cNvSpPr/>
          <p:nvPr/>
        </p:nvSpPr>
        <p:spPr>
          <a:xfrm flipH="false" flipV="false" rot="0">
            <a:off x="384745" y="4651488"/>
            <a:ext cx="6753452" cy="5344036"/>
          </a:xfrm>
          <a:custGeom>
            <a:avLst/>
            <a:gdLst/>
            <a:ahLst/>
            <a:cxnLst/>
            <a:rect r="r" b="b" t="t" l="l"/>
            <a:pathLst>
              <a:path h="5344036" w="6753452">
                <a:moveTo>
                  <a:pt x="0" y="0"/>
                </a:moveTo>
                <a:lnTo>
                  <a:pt x="6753452" y="0"/>
                </a:lnTo>
                <a:lnTo>
                  <a:pt x="6753452" y="5344036"/>
                </a:lnTo>
                <a:lnTo>
                  <a:pt x="0" y="5344036"/>
                </a:lnTo>
                <a:lnTo>
                  <a:pt x="0" y="0"/>
                </a:lnTo>
                <a:close/>
              </a:path>
            </a:pathLst>
          </a:custGeom>
          <a:blipFill>
            <a:blip r:embed="rId3"/>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2305513"/>
            <a:ext cx="18288000" cy="0"/>
          </a:xfrm>
          <a:prstGeom prst="line">
            <a:avLst/>
          </a:prstGeom>
          <a:ln cap="rnd" w="9525">
            <a:solidFill>
              <a:srgbClr val="000000">
                <a:alpha val="34902"/>
              </a:srgbClr>
            </a:solidFill>
            <a:prstDash val="solid"/>
            <a:headEnd type="none" len="sm" w="sm"/>
            <a:tailEnd type="none" len="sm" w="sm"/>
          </a:ln>
        </p:spPr>
      </p:sp>
      <p:sp>
        <p:nvSpPr>
          <p:cNvPr name="TextBox 3" id="3"/>
          <p:cNvSpPr txBox="true"/>
          <p:nvPr/>
        </p:nvSpPr>
        <p:spPr>
          <a:xfrm rot="0">
            <a:off x="3344341" y="6129817"/>
            <a:ext cx="11599318" cy="857250"/>
          </a:xfrm>
          <a:prstGeom prst="rect">
            <a:avLst/>
          </a:prstGeom>
        </p:spPr>
        <p:txBody>
          <a:bodyPr anchor="t" rtlCol="false" tIns="0" lIns="0" bIns="0" rIns="0">
            <a:spAutoFit/>
          </a:bodyPr>
          <a:lstStyle/>
          <a:p>
            <a:pPr algn="ctr">
              <a:lnSpc>
                <a:spcPts val="3380"/>
              </a:lnSpc>
              <a:spcBef>
                <a:spcPct val="0"/>
              </a:spcBef>
            </a:pPr>
            <a:r>
              <a:rPr lang="en-US" sz="2817">
                <a:solidFill>
                  <a:srgbClr val="000000"/>
                </a:solidFill>
                <a:latin typeface="Libre Franklin Medium"/>
              </a:rPr>
              <a:t>Parametreler aşağıdaki gibidir:</a:t>
            </a:r>
          </a:p>
          <a:p>
            <a:pPr algn="ctr">
              <a:lnSpc>
                <a:spcPts val="3380"/>
              </a:lnSpc>
              <a:spcBef>
                <a:spcPct val="0"/>
              </a:spcBef>
            </a:pPr>
            <a:r>
              <a:rPr lang="en-US" sz="2817">
                <a:solidFill>
                  <a:srgbClr val="000000"/>
                </a:solidFill>
                <a:latin typeface="Libre Franklin Medium"/>
              </a:rPr>
              <a:t> population_size = 50, generations = 1000, mutation_rate = 0.3</a:t>
            </a:r>
          </a:p>
        </p:txBody>
      </p:sp>
      <p:sp>
        <p:nvSpPr>
          <p:cNvPr name="Freeform 4" id="4"/>
          <p:cNvSpPr/>
          <p:nvPr/>
        </p:nvSpPr>
        <p:spPr>
          <a:xfrm flipH="false" flipV="false" rot="0">
            <a:off x="1256380" y="3724615"/>
            <a:ext cx="14866720" cy="2078281"/>
          </a:xfrm>
          <a:custGeom>
            <a:avLst/>
            <a:gdLst/>
            <a:ahLst/>
            <a:cxnLst/>
            <a:rect r="r" b="b" t="t" l="l"/>
            <a:pathLst>
              <a:path h="2078281" w="14866720">
                <a:moveTo>
                  <a:pt x="0" y="0"/>
                </a:moveTo>
                <a:lnTo>
                  <a:pt x="14866720" y="0"/>
                </a:lnTo>
                <a:lnTo>
                  <a:pt x="14866720" y="2078281"/>
                </a:lnTo>
                <a:lnTo>
                  <a:pt x="0" y="2078281"/>
                </a:lnTo>
                <a:lnTo>
                  <a:pt x="0" y="0"/>
                </a:lnTo>
                <a:close/>
              </a:path>
            </a:pathLst>
          </a:custGeom>
          <a:blipFill>
            <a:blip r:embed="rId2"/>
            <a:stretch>
              <a:fillRect l="0" t="0" r="0" b="0"/>
            </a:stretch>
          </a:blipFill>
        </p:spPr>
      </p:sp>
      <p:sp>
        <p:nvSpPr>
          <p:cNvPr name="AutoShape 5" id="5"/>
          <p:cNvSpPr/>
          <p:nvPr/>
        </p:nvSpPr>
        <p:spPr>
          <a:xfrm>
            <a:off x="454297" y="6129817"/>
            <a:ext cx="18288000" cy="0"/>
          </a:xfrm>
          <a:prstGeom prst="line">
            <a:avLst/>
          </a:prstGeom>
          <a:ln cap="rnd" w="9525">
            <a:solidFill>
              <a:srgbClr val="000000">
                <a:alpha val="34902"/>
              </a:srgbClr>
            </a:solidFill>
            <a:prstDash val="solid"/>
            <a:headEnd type="none" len="sm" w="sm"/>
            <a:tailEnd type="none" len="sm" w="sm"/>
          </a:ln>
        </p:spPr>
      </p:sp>
      <p:sp>
        <p:nvSpPr>
          <p:cNvPr name="Freeform 6" id="6"/>
          <p:cNvSpPr/>
          <p:nvPr/>
        </p:nvSpPr>
        <p:spPr>
          <a:xfrm flipH="false" flipV="false" rot="0">
            <a:off x="1256380" y="7749067"/>
            <a:ext cx="16634515" cy="1624602"/>
          </a:xfrm>
          <a:custGeom>
            <a:avLst/>
            <a:gdLst/>
            <a:ahLst/>
            <a:cxnLst/>
            <a:rect r="r" b="b" t="t" l="l"/>
            <a:pathLst>
              <a:path h="1624602" w="16634515">
                <a:moveTo>
                  <a:pt x="0" y="0"/>
                </a:moveTo>
                <a:lnTo>
                  <a:pt x="16634515" y="0"/>
                </a:lnTo>
                <a:lnTo>
                  <a:pt x="16634515" y="1624603"/>
                </a:lnTo>
                <a:lnTo>
                  <a:pt x="0" y="1624603"/>
                </a:lnTo>
                <a:lnTo>
                  <a:pt x="0" y="0"/>
                </a:lnTo>
                <a:close/>
              </a:path>
            </a:pathLst>
          </a:custGeom>
          <a:blipFill>
            <a:blip r:embed="rId3"/>
            <a:stretch>
              <a:fillRect l="0" t="0" r="0" b="0"/>
            </a:stretch>
          </a:blipFill>
        </p:spPr>
      </p:sp>
      <p:sp>
        <p:nvSpPr>
          <p:cNvPr name="TextBox 7" id="7"/>
          <p:cNvSpPr txBox="true"/>
          <p:nvPr/>
        </p:nvSpPr>
        <p:spPr>
          <a:xfrm rot="0">
            <a:off x="1028700" y="875183"/>
            <a:ext cx="15263144"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Parametre Karşılaştırması Nodes 3</a:t>
            </a:r>
          </a:p>
        </p:txBody>
      </p:sp>
      <p:sp>
        <p:nvSpPr>
          <p:cNvPr name="TextBox 8" id="8"/>
          <p:cNvSpPr txBox="true"/>
          <p:nvPr/>
        </p:nvSpPr>
        <p:spPr>
          <a:xfrm rot="0">
            <a:off x="3133042" y="2591140"/>
            <a:ext cx="11599318" cy="857250"/>
          </a:xfrm>
          <a:prstGeom prst="rect">
            <a:avLst/>
          </a:prstGeom>
        </p:spPr>
        <p:txBody>
          <a:bodyPr anchor="t" rtlCol="false" tIns="0" lIns="0" bIns="0" rIns="0">
            <a:spAutoFit/>
          </a:bodyPr>
          <a:lstStyle/>
          <a:p>
            <a:pPr algn="ctr">
              <a:lnSpc>
                <a:spcPts val="3380"/>
              </a:lnSpc>
              <a:spcBef>
                <a:spcPct val="0"/>
              </a:spcBef>
            </a:pPr>
            <a:r>
              <a:rPr lang="en-US" sz="2817">
                <a:solidFill>
                  <a:srgbClr val="000000"/>
                </a:solidFill>
                <a:latin typeface="Libre Franklin Medium"/>
              </a:rPr>
              <a:t>Parametreler aşağıdaki gibidir:</a:t>
            </a:r>
          </a:p>
          <a:p>
            <a:pPr algn="ctr">
              <a:lnSpc>
                <a:spcPts val="3380"/>
              </a:lnSpc>
              <a:spcBef>
                <a:spcPct val="0"/>
              </a:spcBef>
            </a:pPr>
            <a:r>
              <a:rPr lang="en-US" sz="2817">
                <a:solidFill>
                  <a:srgbClr val="000000"/>
                </a:solidFill>
                <a:latin typeface="Libre Franklin Medium"/>
              </a:rPr>
              <a:t> population_size = 50, generations = 1000, mutation_rate = 0.1</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2305513"/>
            <a:ext cx="18288000" cy="0"/>
          </a:xfrm>
          <a:prstGeom prst="line">
            <a:avLst/>
          </a:prstGeom>
          <a:ln cap="rnd" w="9525">
            <a:solidFill>
              <a:srgbClr val="000000">
                <a:alpha val="34902"/>
              </a:srgbClr>
            </a:solidFill>
            <a:prstDash val="solid"/>
            <a:headEnd type="none" len="sm" w="sm"/>
            <a:tailEnd type="none" len="sm" w="sm"/>
          </a:ln>
        </p:spPr>
      </p:sp>
      <p:sp>
        <p:nvSpPr>
          <p:cNvPr name="AutoShape 3" id="3"/>
          <p:cNvSpPr/>
          <p:nvPr/>
        </p:nvSpPr>
        <p:spPr>
          <a:xfrm flipH="true">
            <a:off x="9144000" y="-3018945"/>
            <a:ext cx="0" cy="18288000"/>
          </a:xfrm>
          <a:prstGeom prst="line">
            <a:avLst/>
          </a:prstGeom>
          <a:ln cap="rnd" w="9525">
            <a:solidFill>
              <a:srgbClr val="000000">
                <a:alpha val="34902"/>
              </a:srgbClr>
            </a:solidFill>
            <a:prstDash val="solid"/>
            <a:headEnd type="none" len="sm" w="sm"/>
            <a:tailEnd type="none" len="sm" w="sm"/>
          </a:ln>
        </p:spPr>
      </p:sp>
      <p:sp>
        <p:nvSpPr>
          <p:cNvPr name="Freeform 4" id="4"/>
          <p:cNvSpPr/>
          <p:nvPr/>
        </p:nvSpPr>
        <p:spPr>
          <a:xfrm flipH="false" flipV="false" rot="0">
            <a:off x="384745" y="4651488"/>
            <a:ext cx="6753452" cy="5344036"/>
          </a:xfrm>
          <a:custGeom>
            <a:avLst/>
            <a:gdLst/>
            <a:ahLst/>
            <a:cxnLst/>
            <a:rect r="r" b="b" t="t" l="l"/>
            <a:pathLst>
              <a:path h="5344036" w="6753452">
                <a:moveTo>
                  <a:pt x="0" y="0"/>
                </a:moveTo>
                <a:lnTo>
                  <a:pt x="6753452" y="0"/>
                </a:lnTo>
                <a:lnTo>
                  <a:pt x="6753452" y="5344036"/>
                </a:lnTo>
                <a:lnTo>
                  <a:pt x="0" y="5344036"/>
                </a:lnTo>
                <a:lnTo>
                  <a:pt x="0" y="0"/>
                </a:lnTo>
                <a:close/>
              </a:path>
            </a:pathLst>
          </a:custGeom>
          <a:blipFill>
            <a:blip r:embed="rId2"/>
            <a:stretch>
              <a:fillRect l="0" t="0" r="0" b="0"/>
            </a:stretch>
          </a:blipFill>
        </p:spPr>
      </p:sp>
      <p:sp>
        <p:nvSpPr>
          <p:cNvPr name="Freeform 5" id="5"/>
          <p:cNvSpPr/>
          <p:nvPr/>
        </p:nvSpPr>
        <p:spPr>
          <a:xfrm flipH="false" flipV="false" rot="0">
            <a:off x="10125557" y="4501025"/>
            <a:ext cx="7133743" cy="5644962"/>
          </a:xfrm>
          <a:custGeom>
            <a:avLst/>
            <a:gdLst/>
            <a:ahLst/>
            <a:cxnLst/>
            <a:rect r="r" b="b" t="t" l="l"/>
            <a:pathLst>
              <a:path h="5644962" w="7133743">
                <a:moveTo>
                  <a:pt x="0" y="0"/>
                </a:moveTo>
                <a:lnTo>
                  <a:pt x="7133743" y="0"/>
                </a:lnTo>
                <a:lnTo>
                  <a:pt x="7133743" y="5644962"/>
                </a:lnTo>
                <a:lnTo>
                  <a:pt x="0" y="5644962"/>
                </a:lnTo>
                <a:lnTo>
                  <a:pt x="0" y="0"/>
                </a:lnTo>
                <a:close/>
              </a:path>
            </a:pathLst>
          </a:custGeom>
          <a:blipFill>
            <a:blip r:embed="rId3"/>
            <a:stretch>
              <a:fillRect l="0" t="0" r="0" b="0"/>
            </a:stretch>
          </a:blipFill>
        </p:spPr>
      </p:sp>
      <p:sp>
        <p:nvSpPr>
          <p:cNvPr name="TextBox 6" id="6"/>
          <p:cNvSpPr txBox="true"/>
          <p:nvPr/>
        </p:nvSpPr>
        <p:spPr>
          <a:xfrm rot="0">
            <a:off x="10909984" y="2786525"/>
            <a:ext cx="5381860" cy="1714500"/>
          </a:xfrm>
          <a:prstGeom prst="rect">
            <a:avLst/>
          </a:prstGeom>
        </p:spPr>
        <p:txBody>
          <a:bodyPr anchor="t" rtlCol="false" tIns="0" lIns="0" bIns="0" rIns="0">
            <a:spAutoFit/>
          </a:bodyPr>
          <a:lstStyle/>
          <a:p>
            <a:pPr>
              <a:lnSpc>
                <a:spcPts val="3380"/>
              </a:lnSpc>
              <a:spcBef>
                <a:spcPct val="0"/>
              </a:spcBef>
            </a:pPr>
            <a:r>
              <a:rPr lang="en-US" sz="2817">
                <a:solidFill>
                  <a:srgbClr val="000000"/>
                </a:solidFill>
                <a:latin typeface="Libre Franklin Medium"/>
              </a:rPr>
              <a:t>Parametreler aşağıdaki gibidir:</a:t>
            </a:r>
          </a:p>
          <a:p>
            <a:pPr>
              <a:lnSpc>
                <a:spcPts val="3380"/>
              </a:lnSpc>
              <a:spcBef>
                <a:spcPct val="0"/>
              </a:spcBef>
            </a:pPr>
            <a:r>
              <a:rPr lang="en-US" sz="2817">
                <a:solidFill>
                  <a:srgbClr val="000000"/>
                </a:solidFill>
                <a:latin typeface="Libre Franklin Medium"/>
              </a:rPr>
              <a:t> population_size = 50, generations = 1000, mutation_rate = 0.3</a:t>
            </a:r>
          </a:p>
        </p:txBody>
      </p:sp>
      <p:sp>
        <p:nvSpPr>
          <p:cNvPr name="TextBox 7" id="7"/>
          <p:cNvSpPr txBox="true"/>
          <p:nvPr/>
        </p:nvSpPr>
        <p:spPr>
          <a:xfrm rot="0">
            <a:off x="1028700" y="875183"/>
            <a:ext cx="15263144" cy="952500"/>
          </a:xfrm>
          <a:prstGeom prst="rect">
            <a:avLst/>
          </a:prstGeom>
        </p:spPr>
        <p:txBody>
          <a:bodyPr anchor="t" rtlCol="false" tIns="0" lIns="0" bIns="0" rIns="0">
            <a:spAutoFit/>
          </a:bodyPr>
          <a:lstStyle/>
          <a:p>
            <a:pPr>
              <a:lnSpc>
                <a:spcPts val="7589"/>
              </a:lnSpc>
            </a:pPr>
            <a:r>
              <a:rPr lang="en-US" sz="6325">
                <a:solidFill>
                  <a:srgbClr val="000000"/>
                </a:solidFill>
                <a:latin typeface="Libre Franklin Medium"/>
              </a:rPr>
              <a:t>Parametre Karşılaştırması Nodes 3</a:t>
            </a:r>
          </a:p>
        </p:txBody>
      </p:sp>
      <p:sp>
        <p:nvSpPr>
          <p:cNvPr name="TextBox 8" id="8"/>
          <p:cNvSpPr txBox="true"/>
          <p:nvPr/>
        </p:nvSpPr>
        <p:spPr>
          <a:xfrm rot="0">
            <a:off x="384745" y="2786525"/>
            <a:ext cx="5359333" cy="1714500"/>
          </a:xfrm>
          <a:prstGeom prst="rect">
            <a:avLst/>
          </a:prstGeom>
        </p:spPr>
        <p:txBody>
          <a:bodyPr anchor="t" rtlCol="false" tIns="0" lIns="0" bIns="0" rIns="0">
            <a:spAutoFit/>
          </a:bodyPr>
          <a:lstStyle/>
          <a:p>
            <a:pPr>
              <a:lnSpc>
                <a:spcPts val="3380"/>
              </a:lnSpc>
              <a:spcBef>
                <a:spcPct val="0"/>
              </a:spcBef>
            </a:pPr>
            <a:r>
              <a:rPr lang="en-US" sz="2817">
                <a:solidFill>
                  <a:srgbClr val="000000"/>
                </a:solidFill>
                <a:latin typeface="Libre Franklin Medium"/>
              </a:rPr>
              <a:t>Parametreler aşağıdaki gibidir:</a:t>
            </a:r>
          </a:p>
          <a:p>
            <a:pPr>
              <a:lnSpc>
                <a:spcPts val="3380"/>
              </a:lnSpc>
              <a:spcBef>
                <a:spcPct val="0"/>
              </a:spcBef>
            </a:pPr>
            <a:r>
              <a:rPr lang="en-US" sz="2817">
                <a:solidFill>
                  <a:srgbClr val="000000"/>
                </a:solidFill>
                <a:latin typeface="Libre Franklin Medium"/>
              </a:rPr>
              <a:t> population_size = 50, generations = 1000, mutation_rate = 0.1</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426" t="-45666" r="-9664" b="-6587"/>
            </a:stretch>
          </a:blipFill>
        </p:spPr>
      </p:sp>
      <p:sp>
        <p:nvSpPr>
          <p:cNvPr name="TextBox 3" id="3"/>
          <p:cNvSpPr txBox="true"/>
          <p:nvPr/>
        </p:nvSpPr>
        <p:spPr>
          <a:xfrm rot="0">
            <a:off x="1900785" y="3618922"/>
            <a:ext cx="14486431" cy="1665091"/>
          </a:xfrm>
          <a:prstGeom prst="rect">
            <a:avLst/>
          </a:prstGeom>
        </p:spPr>
        <p:txBody>
          <a:bodyPr anchor="t" rtlCol="false" tIns="0" lIns="0" bIns="0" rIns="0">
            <a:spAutoFit/>
          </a:bodyPr>
          <a:lstStyle/>
          <a:p>
            <a:pPr algn="ctr">
              <a:lnSpc>
                <a:spcPts val="13035"/>
              </a:lnSpc>
            </a:pPr>
            <a:r>
              <a:rPr lang="en-US" sz="10863">
                <a:solidFill>
                  <a:srgbClr val="FFFFFF"/>
                </a:solidFill>
                <a:latin typeface="Libre Franklin"/>
              </a:rPr>
              <a:t>TEŞEKKÜRLER</a:t>
            </a:r>
          </a:p>
        </p:txBody>
      </p:sp>
      <p:sp>
        <p:nvSpPr>
          <p:cNvPr name="TextBox 4" id="4"/>
          <p:cNvSpPr txBox="true"/>
          <p:nvPr/>
        </p:nvSpPr>
        <p:spPr>
          <a:xfrm rot="0">
            <a:off x="3238028" y="8615269"/>
            <a:ext cx="11811944" cy="523875"/>
          </a:xfrm>
          <a:prstGeom prst="rect">
            <a:avLst/>
          </a:prstGeom>
        </p:spPr>
        <p:txBody>
          <a:bodyPr anchor="t" rtlCol="false" tIns="0" lIns="0" bIns="0" rIns="0">
            <a:spAutoFit/>
          </a:bodyPr>
          <a:lstStyle/>
          <a:p>
            <a:pPr algn="ctr">
              <a:lnSpc>
                <a:spcPts val="4200"/>
              </a:lnSpc>
            </a:pPr>
            <a:r>
              <a:rPr lang="en-US" sz="3000">
                <a:solidFill>
                  <a:srgbClr val="FFFFFF"/>
                </a:solidFill>
                <a:latin typeface="Libre Franklin Light"/>
              </a:rPr>
              <a:t>BURAK ÖKSÜZ</a:t>
            </a:r>
          </a:p>
        </p:txBody>
      </p:sp>
      <p:sp>
        <p:nvSpPr>
          <p:cNvPr name="AutoShape 5" id="5"/>
          <p:cNvSpPr/>
          <p:nvPr/>
        </p:nvSpPr>
        <p:spPr>
          <a:xfrm rot="0">
            <a:off x="-297891" y="7758650"/>
            <a:ext cx="19313131" cy="0"/>
          </a:xfrm>
          <a:prstGeom prst="line">
            <a:avLst/>
          </a:prstGeom>
          <a:ln cap="rnd" w="9525">
            <a:solidFill>
              <a:srgbClr val="FFFFFF">
                <a:alpha val="34902"/>
              </a:srgbClr>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437" t="0" r="-33613" b="-92060"/>
            </a:stretch>
          </a:blipFill>
        </p:spPr>
      </p:sp>
      <p:sp>
        <p:nvSpPr>
          <p:cNvPr name="AutoShape 3" id="3"/>
          <p:cNvSpPr/>
          <p:nvPr/>
        </p:nvSpPr>
        <p:spPr>
          <a:xfrm rot="0">
            <a:off x="0" y="3255542"/>
            <a:ext cx="18434990" cy="7031458"/>
          </a:xfrm>
          <a:prstGeom prst="rect">
            <a:avLst/>
          </a:prstGeom>
          <a:solidFill>
            <a:srgbClr val="FFFFFF"/>
          </a:solidFill>
        </p:spPr>
      </p:sp>
      <p:sp>
        <p:nvSpPr>
          <p:cNvPr name="Freeform 4" id="4"/>
          <p:cNvSpPr/>
          <p:nvPr/>
        </p:nvSpPr>
        <p:spPr>
          <a:xfrm flipH="false" flipV="false" rot="0">
            <a:off x="375049" y="4210874"/>
            <a:ext cx="10709585" cy="4468188"/>
          </a:xfrm>
          <a:custGeom>
            <a:avLst/>
            <a:gdLst/>
            <a:ahLst/>
            <a:cxnLst/>
            <a:rect r="r" b="b" t="t" l="l"/>
            <a:pathLst>
              <a:path h="4468188" w="10709585">
                <a:moveTo>
                  <a:pt x="0" y="0"/>
                </a:moveTo>
                <a:lnTo>
                  <a:pt x="10709585" y="0"/>
                </a:lnTo>
                <a:lnTo>
                  <a:pt x="10709585" y="4468188"/>
                </a:lnTo>
                <a:lnTo>
                  <a:pt x="0" y="4468188"/>
                </a:lnTo>
                <a:lnTo>
                  <a:pt x="0" y="0"/>
                </a:lnTo>
                <a:close/>
              </a:path>
            </a:pathLst>
          </a:custGeom>
          <a:blipFill>
            <a:blip r:embed="rId3"/>
            <a:stretch>
              <a:fillRect l="0" t="-11873" r="0" b="0"/>
            </a:stretch>
          </a:blipFill>
        </p:spPr>
      </p:sp>
      <p:sp>
        <p:nvSpPr>
          <p:cNvPr name="TextBox 5" id="5"/>
          <p:cNvSpPr txBox="true"/>
          <p:nvPr/>
        </p:nvSpPr>
        <p:spPr>
          <a:xfrm rot="0">
            <a:off x="2453957" y="1002374"/>
            <a:ext cx="13380086" cy="1100768"/>
          </a:xfrm>
          <a:prstGeom prst="rect">
            <a:avLst/>
          </a:prstGeom>
        </p:spPr>
        <p:txBody>
          <a:bodyPr anchor="t" rtlCol="false" tIns="0" lIns="0" bIns="0" rIns="0">
            <a:spAutoFit/>
          </a:bodyPr>
          <a:lstStyle/>
          <a:p>
            <a:pPr algn="ctr">
              <a:lnSpc>
                <a:spcPts val="8767"/>
              </a:lnSpc>
            </a:pPr>
            <a:r>
              <a:rPr lang="en-US" sz="7305">
                <a:solidFill>
                  <a:srgbClr val="FFFFFF"/>
                </a:solidFill>
                <a:latin typeface="Libre Franklin Medium"/>
              </a:rPr>
              <a:t>Problem Amacımız</a:t>
            </a:r>
          </a:p>
        </p:txBody>
      </p:sp>
      <p:sp>
        <p:nvSpPr>
          <p:cNvPr name="TextBox 6" id="6"/>
          <p:cNvSpPr txBox="true"/>
          <p:nvPr/>
        </p:nvSpPr>
        <p:spPr>
          <a:xfrm rot="0">
            <a:off x="616152" y="3454359"/>
            <a:ext cx="14709884" cy="531495"/>
          </a:xfrm>
          <a:prstGeom prst="rect">
            <a:avLst/>
          </a:prstGeom>
        </p:spPr>
        <p:txBody>
          <a:bodyPr anchor="t" rtlCol="false" tIns="0" lIns="0" bIns="0" rIns="0">
            <a:spAutoFit/>
          </a:bodyPr>
          <a:lstStyle/>
          <a:p>
            <a:pPr algn="ctr">
              <a:lnSpc>
                <a:spcPts val="4560"/>
              </a:lnSpc>
            </a:pPr>
            <a:r>
              <a:rPr lang="en-US" sz="2850">
                <a:solidFill>
                  <a:srgbClr val="000000"/>
                </a:solidFill>
                <a:latin typeface="Libre Franklin Light"/>
              </a:rPr>
              <a:t>Problem, çözüm olarak verilen fonksiyonu minimize eden rotayı bulmayı amaçlamaktadır.</a:t>
            </a:r>
          </a:p>
        </p:txBody>
      </p:sp>
      <p:sp>
        <p:nvSpPr>
          <p:cNvPr name="TextBox 7" id="7"/>
          <p:cNvSpPr txBox="true"/>
          <p:nvPr/>
        </p:nvSpPr>
        <p:spPr>
          <a:xfrm rot="0">
            <a:off x="616152" y="8783837"/>
            <a:ext cx="15217891" cy="1273176"/>
          </a:xfrm>
          <a:prstGeom prst="rect">
            <a:avLst/>
          </a:prstGeom>
        </p:spPr>
        <p:txBody>
          <a:bodyPr anchor="t" rtlCol="false" tIns="0" lIns="0" bIns="0" rIns="0">
            <a:spAutoFit/>
          </a:bodyPr>
          <a:lstStyle/>
          <a:p>
            <a:pPr algn="ctr">
              <a:lnSpc>
                <a:spcPts val="5199"/>
              </a:lnSpc>
            </a:pPr>
            <a:r>
              <a:rPr lang="en-US" sz="3249">
                <a:solidFill>
                  <a:srgbClr val="2C2EE6"/>
                </a:solidFill>
                <a:latin typeface="Libre Franklin Bold"/>
              </a:rPr>
              <a:t>Objective Function: Minimize (L * Δ + D)Amaç Fonksiyonu : Min(L. Δ + D)</a:t>
            </a:r>
          </a:p>
          <a:p>
            <a:pPr algn="ctr">
              <a:lnSpc>
                <a:spcPts val="51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437" t="0" r="-33613" b="-92060"/>
            </a:stretch>
          </a:blipFill>
        </p:spPr>
      </p:sp>
      <p:sp>
        <p:nvSpPr>
          <p:cNvPr name="AutoShape 3" id="3"/>
          <p:cNvSpPr/>
          <p:nvPr/>
        </p:nvSpPr>
        <p:spPr>
          <a:xfrm rot="0">
            <a:off x="0" y="3255542"/>
            <a:ext cx="18434990" cy="7031458"/>
          </a:xfrm>
          <a:prstGeom prst="rect">
            <a:avLst/>
          </a:prstGeom>
          <a:solidFill>
            <a:srgbClr val="FFFFFF"/>
          </a:solidFill>
        </p:spPr>
      </p:sp>
      <p:sp>
        <p:nvSpPr>
          <p:cNvPr name="Freeform 4" id="4"/>
          <p:cNvSpPr/>
          <p:nvPr/>
        </p:nvSpPr>
        <p:spPr>
          <a:xfrm flipH="false" flipV="false" rot="0">
            <a:off x="1914729" y="5328449"/>
            <a:ext cx="13557435" cy="3394264"/>
          </a:xfrm>
          <a:custGeom>
            <a:avLst/>
            <a:gdLst/>
            <a:ahLst/>
            <a:cxnLst/>
            <a:rect r="r" b="b" t="t" l="l"/>
            <a:pathLst>
              <a:path h="3394264" w="13557435">
                <a:moveTo>
                  <a:pt x="0" y="0"/>
                </a:moveTo>
                <a:lnTo>
                  <a:pt x="13557435" y="0"/>
                </a:lnTo>
                <a:lnTo>
                  <a:pt x="13557435" y="3394264"/>
                </a:lnTo>
                <a:lnTo>
                  <a:pt x="0" y="3394264"/>
                </a:lnTo>
                <a:lnTo>
                  <a:pt x="0" y="0"/>
                </a:lnTo>
                <a:close/>
              </a:path>
            </a:pathLst>
          </a:custGeom>
          <a:blipFill>
            <a:blip r:embed="rId3"/>
            <a:stretch>
              <a:fillRect l="0" t="0" r="0" b="0"/>
            </a:stretch>
          </a:blipFill>
        </p:spPr>
      </p:sp>
      <p:sp>
        <p:nvSpPr>
          <p:cNvPr name="TextBox 5" id="5"/>
          <p:cNvSpPr txBox="true"/>
          <p:nvPr/>
        </p:nvSpPr>
        <p:spPr>
          <a:xfrm rot="0">
            <a:off x="2453957" y="1002374"/>
            <a:ext cx="13380086" cy="1100768"/>
          </a:xfrm>
          <a:prstGeom prst="rect">
            <a:avLst/>
          </a:prstGeom>
        </p:spPr>
        <p:txBody>
          <a:bodyPr anchor="t" rtlCol="false" tIns="0" lIns="0" bIns="0" rIns="0">
            <a:spAutoFit/>
          </a:bodyPr>
          <a:lstStyle/>
          <a:p>
            <a:pPr algn="ctr">
              <a:lnSpc>
                <a:spcPts val="8767"/>
              </a:lnSpc>
            </a:pPr>
            <a:r>
              <a:rPr lang="en-US" sz="7305">
                <a:solidFill>
                  <a:srgbClr val="FFFFFF"/>
                </a:solidFill>
                <a:latin typeface="Libre Franklin Medium"/>
              </a:rPr>
              <a:t>Problem Amacımız</a:t>
            </a:r>
          </a:p>
        </p:txBody>
      </p:sp>
      <p:sp>
        <p:nvSpPr>
          <p:cNvPr name="TextBox 6" id="6"/>
          <p:cNvSpPr txBox="true"/>
          <p:nvPr/>
        </p:nvSpPr>
        <p:spPr>
          <a:xfrm rot="0">
            <a:off x="1028700" y="3469005"/>
            <a:ext cx="15727875" cy="1674495"/>
          </a:xfrm>
          <a:prstGeom prst="rect">
            <a:avLst/>
          </a:prstGeom>
        </p:spPr>
        <p:txBody>
          <a:bodyPr anchor="t" rtlCol="false" tIns="0" lIns="0" bIns="0" rIns="0">
            <a:spAutoFit/>
          </a:bodyPr>
          <a:lstStyle/>
          <a:p>
            <a:pPr algn="ctr">
              <a:lnSpc>
                <a:spcPts val="4560"/>
              </a:lnSpc>
            </a:pPr>
            <a:r>
              <a:rPr lang="en-US" sz="2850">
                <a:solidFill>
                  <a:srgbClr val="000000"/>
                </a:solidFill>
                <a:latin typeface="Libre Franklin Light"/>
              </a:rPr>
              <a:t>Bu fonksiyonun sonucu, genetik algoritma tarafından kullanılan bir fitness değeridir. Genetik algoritmanın amacı, turun fitness değerini maksimize edecek şekilde şehirleri sıralamak ve en iyi turu bulmaktır.</a:t>
            </a:r>
          </a:p>
        </p:txBody>
      </p:sp>
      <p:sp>
        <p:nvSpPr>
          <p:cNvPr name="TextBox 7" id="7"/>
          <p:cNvSpPr txBox="true"/>
          <p:nvPr/>
        </p:nvSpPr>
        <p:spPr>
          <a:xfrm rot="0">
            <a:off x="1084501" y="9108476"/>
            <a:ext cx="15217891" cy="615951"/>
          </a:xfrm>
          <a:prstGeom prst="rect">
            <a:avLst/>
          </a:prstGeom>
        </p:spPr>
        <p:txBody>
          <a:bodyPr anchor="t" rtlCol="false" tIns="0" lIns="0" bIns="0" rIns="0">
            <a:spAutoFit/>
          </a:bodyPr>
          <a:lstStyle/>
          <a:p>
            <a:pPr algn="ctr">
              <a:lnSpc>
                <a:spcPts val="5199"/>
              </a:lnSpc>
            </a:pPr>
            <a:r>
              <a:rPr lang="en-US" sz="3249">
                <a:solidFill>
                  <a:srgbClr val="2C2EE6"/>
                </a:solidFill>
                <a:latin typeface="Libre Franklin Bold"/>
              </a:rPr>
              <a:t>Objective Function: Maximize((L * Δ + D)(-1))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437" t="0" r="-33613" b="-92060"/>
            </a:stretch>
          </a:blipFill>
        </p:spPr>
      </p:sp>
      <p:sp>
        <p:nvSpPr>
          <p:cNvPr name="AutoShape 3" id="3"/>
          <p:cNvSpPr/>
          <p:nvPr/>
        </p:nvSpPr>
        <p:spPr>
          <a:xfrm rot="0">
            <a:off x="0" y="3255542"/>
            <a:ext cx="18434990" cy="7031458"/>
          </a:xfrm>
          <a:prstGeom prst="rect">
            <a:avLst/>
          </a:prstGeom>
          <a:solidFill>
            <a:srgbClr val="FFFFFF"/>
          </a:solidFill>
        </p:spPr>
      </p:sp>
      <p:sp>
        <p:nvSpPr>
          <p:cNvPr name="Freeform 4" id="4"/>
          <p:cNvSpPr/>
          <p:nvPr/>
        </p:nvSpPr>
        <p:spPr>
          <a:xfrm flipH="false" flipV="false" rot="0">
            <a:off x="2328234" y="5490768"/>
            <a:ext cx="13128807" cy="3394264"/>
          </a:xfrm>
          <a:custGeom>
            <a:avLst/>
            <a:gdLst/>
            <a:ahLst/>
            <a:cxnLst/>
            <a:rect r="r" b="b" t="t" l="l"/>
            <a:pathLst>
              <a:path h="3394264" w="13128807">
                <a:moveTo>
                  <a:pt x="0" y="0"/>
                </a:moveTo>
                <a:lnTo>
                  <a:pt x="13128807" y="0"/>
                </a:lnTo>
                <a:lnTo>
                  <a:pt x="13128807" y="3394264"/>
                </a:lnTo>
                <a:lnTo>
                  <a:pt x="0" y="3394264"/>
                </a:lnTo>
                <a:lnTo>
                  <a:pt x="0" y="0"/>
                </a:lnTo>
                <a:close/>
              </a:path>
            </a:pathLst>
          </a:custGeom>
          <a:blipFill>
            <a:blip r:embed="rId3"/>
            <a:stretch>
              <a:fillRect l="0" t="0" r="-3264" b="0"/>
            </a:stretch>
          </a:blipFill>
        </p:spPr>
      </p:sp>
      <p:sp>
        <p:nvSpPr>
          <p:cNvPr name="TextBox 5" id="5"/>
          <p:cNvSpPr txBox="true"/>
          <p:nvPr/>
        </p:nvSpPr>
        <p:spPr>
          <a:xfrm rot="0">
            <a:off x="2453957" y="1002374"/>
            <a:ext cx="13380086" cy="1100768"/>
          </a:xfrm>
          <a:prstGeom prst="rect">
            <a:avLst/>
          </a:prstGeom>
        </p:spPr>
        <p:txBody>
          <a:bodyPr anchor="t" rtlCol="false" tIns="0" lIns="0" bIns="0" rIns="0">
            <a:spAutoFit/>
          </a:bodyPr>
          <a:lstStyle/>
          <a:p>
            <a:pPr algn="ctr">
              <a:lnSpc>
                <a:spcPts val="8767"/>
              </a:lnSpc>
            </a:pPr>
            <a:r>
              <a:rPr lang="en-US" sz="7305">
                <a:solidFill>
                  <a:srgbClr val="FFFFFF"/>
                </a:solidFill>
                <a:latin typeface="Libre Franklin Medium"/>
              </a:rPr>
              <a:t>Problem Amacımız</a:t>
            </a:r>
          </a:p>
        </p:txBody>
      </p:sp>
      <p:sp>
        <p:nvSpPr>
          <p:cNvPr name="TextBox 6" id="6"/>
          <p:cNvSpPr txBox="true"/>
          <p:nvPr/>
        </p:nvSpPr>
        <p:spPr>
          <a:xfrm rot="0">
            <a:off x="1028700" y="3469005"/>
            <a:ext cx="15727875" cy="1674495"/>
          </a:xfrm>
          <a:prstGeom prst="rect">
            <a:avLst/>
          </a:prstGeom>
        </p:spPr>
        <p:txBody>
          <a:bodyPr anchor="t" rtlCol="false" tIns="0" lIns="0" bIns="0" rIns="0">
            <a:spAutoFit/>
          </a:bodyPr>
          <a:lstStyle/>
          <a:p>
            <a:pPr algn="ctr">
              <a:lnSpc>
                <a:spcPts val="4560"/>
              </a:lnSpc>
            </a:pPr>
            <a:r>
              <a:rPr lang="en-US" sz="2850">
                <a:solidFill>
                  <a:srgbClr val="000000"/>
                </a:solidFill>
                <a:latin typeface="Libre Franklin Light"/>
              </a:rPr>
              <a:t>Bu fonksiyonun sonucu, genetik algoritma tarafından kullanılan bir fitness değeridir. Genetik algoritmanın amacı, turun fitness değerini maksimize edecek şekilde şehirleri sıralamak ve en iyi turu bulmaktır.</a:t>
            </a:r>
          </a:p>
        </p:txBody>
      </p:sp>
      <p:sp>
        <p:nvSpPr>
          <p:cNvPr name="TextBox 7" id="7"/>
          <p:cNvSpPr txBox="true"/>
          <p:nvPr/>
        </p:nvSpPr>
        <p:spPr>
          <a:xfrm rot="0">
            <a:off x="1084501" y="9108476"/>
            <a:ext cx="15217891" cy="615951"/>
          </a:xfrm>
          <a:prstGeom prst="rect">
            <a:avLst/>
          </a:prstGeom>
        </p:spPr>
        <p:txBody>
          <a:bodyPr anchor="t" rtlCol="false" tIns="0" lIns="0" bIns="0" rIns="0">
            <a:spAutoFit/>
          </a:bodyPr>
          <a:lstStyle/>
          <a:p>
            <a:pPr algn="ctr">
              <a:lnSpc>
                <a:spcPts val="5199"/>
              </a:lnSpc>
            </a:pPr>
            <a:r>
              <a:rPr lang="en-US" sz="3249">
                <a:solidFill>
                  <a:srgbClr val="2C2EE6"/>
                </a:solidFill>
                <a:latin typeface="Libre Franklin Bold"/>
              </a:rPr>
              <a:t>Objective Function: Maximize((L * Δ + D)(-1))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437" t="0" r="-33613" b="-92060"/>
            </a:stretch>
          </a:blipFill>
        </p:spPr>
      </p:sp>
      <p:sp>
        <p:nvSpPr>
          <p:cNvPr name="AutoShape 3" id="3"/>
          <p:cNvSpPr/>
          <p:nvPr/>
        </p:nvSpPr>
        <p:spPr>
          <a:xfrm rot="0">
            <a:off x="-73495" y="3255542"/>
            <a:ext cx="18434990" cy="7031458"/>
          </a:xfrm>
          <a:prstGeom prst="rect">
            <a:avLst/>
          </a:prstGeom>
          <a:solidFill>
            <a:srgbClr val="FFFFFF"/>
          </a:solidFill>
        </p:spPr>
      </p:sp>
      <p:sp>
        <p:nvSpPr>
          <p:cNvPr name="Freeform 4" id="4"/>
          <p:cNvSpPr/>
          <p:nvPr/>
        </p:nvSpPr>
        <p:spPr>
          <a:xfrm flipH="false" flipV="false" rot="0">
            <a:off x="2289779" y="5880337"/>
            <a:ext cx="13128807" cy="3206739"/>
          </a:xfrm>
          <a:custGeom>
            <a:avLst/>
            <a:gdLst/>
            <a:ahLst/>
            <a:cxnLst/>
            <a:rect r="r" b="b" t="t" l="l"/>
            <a:pathLst>
              <a:path h="3206739" w="13128807">
                <a:moveTo>
                  <a:pt x="0" y="0"/>
                </a:moveTo>
                <a:lnTo>
                  <a:pt x="13128807" y="0"/>
                </a:lnTo>
                <a:lnTo>
                  <a:pt x="13128807" y="3206739"/>
                </a:lnTo>
                <a:lnTo>
                  <a:pt x="0" y="3206739"/>
                </a:lnTo>
                <a:lnTo>
                  <a:pt x="0" y="0"/>
                </a:lnTo>
                <a:close/>
              </a:path>
            </a:pathLst>
          </a:custGeom>
          <a:blipFill>
            <a:blip r:embed="rId3"/>
            <a:stretch>
              <a:fillRect l="0" t="-5847" r="-3264" b="0"/>
            </a:stretch>
          </a:blipFill>
        </p:spPr>
      </p:sp>
      <p:sp>
        <p:nvSpPr>
          <p:cNvPr name="TextBox 5" id="5"/>
          <p:cNvSpPr txBox="true"/>
          <p:nvPr/>
        </p:nvSpPr>
        <p:spPr>
          <a:xfrm rot="0">
            <a:off x="2453957" y="1002374"/>
            <a:ext cx="13380086" cy="1100768"/>
          </a:xfrm>
          <a:prstGeom prst="rect">
            <a:avLst/>
          </a:prstGeom>
        </p:spPr>
        <p:txBody>
          <a:bodyPr anchor="t" rtlCol="false" tIns="0" lIns="0" bIns="0" rIns="0">
            <a:spAutoFit/>
          </a:bodyPr>
          <a:lstStyle/>
          <a:p>
            <a:pPr algn="ctr">
              <a:lnSpc>
                <a:spcPts val="8767"/>
              </a:lnSpc>
            </a:pPr>
            <a:r>
              <a:rPr lang="en-US" sz="7305">
                <a:solidFill>
                  <a:srgbClr val="FFFFFF"/>
                </a:solidFill>
                <a:latin typeface="Libre Franklin Medium"/>
              </a:rPr>
              <a:t>Problem Amacımız</a:t>
            </a:r>
          </a:p>
        </p:txBody>
      </p:sp>
      <p:sp>
        <p:nvSpPr>
          <p:cNvPr name="TextBox 6" id="6"/>
          <p:cNvSpPr txBox="true"/>
          <p:nvPr/>
        </p:nvSpPr>
        <p:spPr>
          <a:xfrm rot="0">
            <a:off x="270071" y="3308388"/>
            <a:ext cx="16846752" cy="2384425"/>
          </a:xfrm>
          <a:prstGeom prst="rect">
            <a:avLst/>
          </a:prstGeom>
        </p:spPr>
        <p:txBody>
          <a:bodyPr anchor="t" rtlCol="false" tIns="0" lIns="0" bIns="0" rIns="0">
            <a:spAutoFit/>
          </a:bodyPr>
          <a:lstStyle/>
          <a:p>
            <a:pPr algn="just">
              <a:lnSpc>
                <a:spcPts val="3200"/>
              </a:lnSpc>
            </a:pPr>
            <a:r>
              <a:rPr lang="en-US" sz="2000">
                <a:solidFill>
                  <a:srgbClr val="000000"/>
                </a:solidFill>
                <a:latin typeface="Libre Franklin Bold"/>
              </a:rPr>
              <a:t>max_dist ve min_dist hesaplamaları: Turdaki şehirler arasındaki maksimum ve minimum mesafeleri bulur. Bu, turun genel yapısal özelliklerini temsil eder.</a:t>
            </a:r>
          </a:p>
          <a:p>
            <a:pPr algn="just">
              <a:lnSpc>
                <a:spcPts val="3200"/>
              </a:lnSpc>
            </a:pPr>
            <a:r>
              <a:rPr lang="en-US" sz="2000">
                <a:solidFill>
                  <a:srgbClr val="000000"/>
                </a:solidFill>
                <a:latin typeface="Libre Franklin Bold"/>
              </a:rPr>
              <a:t>L, D ve Delta hesaplamaları: Bu değerler, genel tur yapısını ve mesafelerin dağılımını temsil eden faktörlerdir.</a:t>
            </a:r>
          </a:p>
          <a:p>
            <a:pPr algn="just">
              <a:lnSpc>
                <a:spcPts val="3200"/>
              </a:lnSpc>
            </a:pPr>
            <a:r>
              <a:rPr lang="en-US" sz="2000">
                <a:solidFill>
                  <a:srgbClr val="000000"/>
                </a:solidFill>
                <a:latin typeface="Libre Franklin Bold"/>
              </a:rPr>
              <a:t>L: Turun maksimum mesafesi ile turdaki şehir sayısının çarpımıdır.</a:t>
            </a:r>
          </a:p>
          <a:p>
            <a:pPr algn="just">
              <a:lnSpc>
                <a:spcPts val="3200"/>
              </a:lnSpc>
            </a:pPr>
            <a:r>
              <a:rPr lang="en-US" sz="2000">
                <a:solidFill>
                  <a:srgbClr val="000000"/>
                </a:solidFill>
                <a:latin typeface="Libre Franklin Bold"/>
              </a:rPr>
              <a:t>D: Turun toplam mesafesini temsil eder.</a:t>
            </a:r>
          </a:p>
          <a:p>
            <a:pPr algn="just">
              <a:lnSpc>
                <a:spcPts val="3200"/>
              </a:lnSpc>
            </a:pPr>
            <a:r>
              <a:rPr lang="en-US" sz="2000">
                <a:solidFill>
                  <a:srgbClr val="000000"/>
                </a:solidFill>
                <a:latin typeface="Libre Franklin Bold"/>
              </a:rPr>
              <a:t>Delta: Turdaki maksimum mesafe ile minimum mesafe arasındaki farktır.</a:t>
            </a:r>
          </a:p>
        </p:txBody>
      </p:sp>
      <p:sp>
        <p:nvSpPr>
          <p:cNvPr name="TextBox 7" id="7"/>
          <p:cNvSpPr txBox="true"/>
          <p:nvPr/>
        </p:nvSpPr>
        <p:spPr>
          <a:xfrm rot="0">
            <a:off x="1084501" y="9108476"/>
            <a:ext cx="15217891" cy="615951"/>
          </a:xfrm>
          <a:prstGeom prst="rect">
            <a:avLst/>
          </a:prstGeom>
        </p:spPr>
        <p:txBody>
          <a:bodyPr anchor="t" rtlCol="false" tIns="0" lIns="0" bIns="0" rIns="0">
            <a:spAutoFit/>
          </a:bodyPr>
          <a:lstStyle/>
          <a:p>
            <a:pPr algn="ctr">
              <a:lnSpc>
                <a:spcPts val="5199"/>
              </a:lnSpc>
            </a:pPr>
            <a:r>
              <a:rPr lang="en-US" sz="3249">
                <a:solidFill>
                  <a:srgbClr val="2C2EE6"/>
                </a:solidFill>
                <a:latin typeface="Libre Franklin Bold"/>
              </a:rPr>
              <a:t>Objective Function: Maximize((L * Δ + D)(-1))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8437" t="0" r="-33613" b="-92060"/>
            </a:stretch>
          </a:blipFill>
        </p:spPr>
      </p:sp>
      <p:sp>
        <p:nvSpPr>
          <p:cNvPr name="AutoShape 3" id="3"/>
          <p:cNvSpPr/>
          <p:nvPr/>
        </p:nvSpPr>
        <p:spPr>
          <a:xfrm rot="0">
            <a:off x="-73495" y="3255542"/>
            <a:ext cx="18434990" cy="7031458"/>
          </a:xfrm>
          <a:prstGeom prst="rect">
            <a:avLst/>
          </a:prstGeom>
          <a:solidFill>
            <a:srgbClr val="FFFFFF"/>
          </a:solidFill>
        </p:spPr>
      </p:sp>
      <p:sp>
        <p:nvSpPr>
          <p:cNvPr name="Freeform 4" id="4"/>
          <p:cNvSpPr/>
          <p:nvPr/>
        </p:nvSpPr>
        <p:spPr>
          <a:xfrm flipH="false" flipV="false" rot="0">
            <a:off x="2289779" y="5880337"/>
            <a:ext cx="13128807" cy="3206739"/>
          </a:xfrm>
          <a:custGeom>
            <a:avLst/>
            <a:gdLst/>
            <a:ahLst/>
            <a:cxnLst/>
            <a:rect r="r" b="b" t="t" l="l"/>
            <a:pathLst>
              <a:path h="3206739" w="13128807">
                <a:moveTo>
                  <a:pt x="0" y="0"/>
                </a:moveTo>
                <a:lnTo>
                  <a:pt x="13128807" y="0"/>
                </a:lnTo>
                <a:lnTo>
                  <a:pt x="13128807" y="3206739"/>
                </a:lnTo>
                <a:lnTo>
                  <a:pt x="0" y="3206739"/>
                </a:lnTo>
                <a:lnTo>
                  <a:pt x="0" y="0"/>
                </a:lnTo>
                <a:close/>
              </a:path>
            </a:pathLst>
          </a:custGeom>
          <a:blipFill>
            <a:blip r:embed="rId3"/>
            <a:stretch>
              <a:fillRect l="0" t="-5847" r="-3264" b="0"/>
            </a:stretch>
          </a:blipFill>
        </p:spPr>
      </p:sp>
      <p:sp>
        <p:nvSpPr>
          <p:cNvPr name="TextBox 5" id="5"/>
          <p:cNvSpPr txBox="true"/>
          <p:nvPr/>
        </p:nvSpPr>
        <p:spPr>
          <a:xfrm rot="0">
            <a:off x="2453957" y="1002374"/>
            <a:ext cx="13380086" cy="1100768"/>
          </a:xfrm>
          <a:prstGeom prst="rect">
            <a:avLst/>
          </a:prstGeom>
        </p:spPr>
        <p:txBody>
          <a:bodyPr anchor="t" rtlCol="false" tIns="0" lIns="0" bIns="0" rIns="0">
            <a:spAutoFit/>
          </a:bodyPr>
          <a:lstStyle/>
          <a:p>
            <a:pPr algn="ctr">
              <a:lnSpc>
                <a:spcPts val="8767"/>
              </a:lnSpc>
            </a:pPr>
            <a:r>
              <a:rPr lang="en-US" sz="7305">
                <a:solidFill>
                  <a:srgbClr val="FFFFFF"/>
                </a:solidFill>
                <a:latin typeface="Libre Franklin Medium"/>
              </a:rPr>
              <a:t>Problem Amacımız</a:t>
            </a:r>
          </a:p>
        </p:txBody>
      </p:sp>
      <p:sp>
        <p:nvSpPr>
          <p:cNvPr name="TextBox 6" id="6"/>
          <p:cNvSpPr txBox="true"/>
          <p:nvPr/>
        </p:nvSpPr>
        <p:spPr>
          <a:xfrm rot="0">
            <a:off x="270071" y="3308388"/>
            <a:ext cx="16846752" cy="2384425"/>
          </a:xfrm>
          <a:prstGeom prst="rect">
            <a:avLst/>
          </a:prstGeom>
        </p:spPr>
        <p:txBody>
          <a:bodyPr anchor="t" rtlCol="false" tIns="0" lIns="0" bIns="0" rIns="0">
            <a:spAutoFit/>
          </a:bodyPr>
          <a:lstStyle/>
          <a:p>
            <a:pPr algn="just">
              <a:lnSpc>
                <a:spcPts val="3200"/>
              </a:lnSpc>
            </a:pPr>
            <a:r>
              <a:rPr lang="en-US" sz="2000">
                <a:solidFill>
                  <a:srgbClr val="000000"/>
                </a:solidFill>
                <a:latin typeface="Libre Franklin Bold"/>
              </a:rPr>
              <a:t>max_dist ve min_dist hesaplamaları: Turdaki şehirler arasındaki maksimum ve minimum mesafeleri bulur. Bu, turun genel yapısal özelliklerini temsil eder.</a:t>
            </a:r>
          </a:p>
          <a:p>
            <a:pPr algn="just">
              <a:lnSpc>
                <a:spcPts val="3200"/>
              </a:lnSpc>
            </a:pPr>
            <a:r>
              <a:rPr lang="en-US" sz="2000">
                <a:solidFill>
                  <a:srgbClr val="000000"/>
                </a:solidFill>
                <a:latin typeface="Libre Franklin Bold"/>
              </a:rPr>
              <a:t>L, D ve Delta hesaplamaları: Bu değerler, genel tur yapısını ve mesafelerin dağılımını temsil eden faktörlerdir.</a:t>
            </a:r>
          </a:p>
          <a:p>
            <a:pPr algn="just">
              <a:lnSpc>
                <a:spcPts val="3200"/>
              </a:lnSpc>
            </a:pPr>
            <a:r>
              <a:rPr lang="en-US" sz="2000">
                <a:solidFill>
                  <a:srgbClr val="000000"/>
                </a:solidFill>
                <a:latin typeface="Libre Franklin Bold"/>
              </a:rPr>
              <a:t>L: Turun maksimum mesafesi ile turdaki şehir sayısının çarpımıdır.</a:t>
            </a:r>
          </a:p>
          <a:p>
            <a:pPr algn="just">
              <a:lnSpc>
                <a:spcPts val="3200"/>
              </a:lnSpc>
            </a:pPr>
            <a:r>
              <a:rPr lang="en-US" sz="2000">
                <a:solidFill>
                  <a:srgbClr val="000000"/>
                </a:solidFill>
                <a:latin typeface="Libre Franklin Bold"/>
              </a:rPr>
              <a:t>D: Turun toplam mesafesini temsil eder.</a:t>
            </a:r>
          </a:p>
          <a:p>
            <a:pPr algn="just">
              <a:lnSpc>
                <a:spcPts val="3200"/>
              </a:lnSpc>
            </a:pPr>
            <a:r>
              <a:rPr lang="en-US" sz="2000">
                <a:solidFill>
                  <a:srgbClr val="000000"/>
                </a:solidFill>
                <a:latin typeface="Libre Franklin Bold"/>
              </a:rPr>
              <a:t>Delta: Turdaki maksimum mesafe ile minimum mesafe arasındaki farktır.</a:t>
            </a:r>
          </a:p>
        </p:txBody>
      </p:sp>
      <p:sp>
        <p:nvSpPr>
          <p:cNvPr name="TextBox 7" id="7"/>
          <p:cNvSpPr txBox="true"/>
          <p:nvPr/>
        </p:nvSpPr>
        <p:spPr>
          <a:xfrm rot="0">
            <a:off x="1084501" y="9108476"/>
            <a:ext cx="15217891" cy="615951"/>
          </a:xfrm>
          <a:prstGeom prst="rect">
            <a:avLst/>
          </a:prstGeom>
        </p:spPr>
        <p:txBody>
          <a:bodyPr anchor="t" rtlCol="false" tIns="0" lIns="0" bIns="0" rIns="0">
            <a:spAutoFit/>
          </a:bodyPr>
          <a:lstStyle/>
          <a:p>
            <a:pPr algn="ctr">
              <a:lnSpc>
                <a:spcPts val="5199"/>
              </a:lnSpc>
            </a:pPr>
            <a:r>
              <a:rPr lang="en-US" sz="3249">
                <a:solidFill>
                  <a:srgbClr val="2C2EE6"/>
                </a:solidFill>
                <a:latin typeface="Libre Franklin Bold"/>
              </a:rPr>
              <a:t>Objective Function: Maximize((L * Δ + D)(-1))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3832781"/>
            <a:ext cx="19313131" cy="0"/>
          </a:xfrm>
          <a:prstGeom prst="line">
            <a:avLst/>
          </a:prstGeom>
          <a:ln cap="rnd" w="9525">
            <a:solidFill>
              <a:srgbClr val="000000">
                <a:alpha val="34902"/>
              </a:srgbClr>
            </a:solidFill>
            <a:prstDash val="solid"/>
            <a:headEnd type="none" len="sm" w="sm"/>
            <a:tailEnd type="none" len="sm" w="sm"/>
          </a:ln>
        </p:spPr>
      </p:sp>
      <p:sp>
        <p:nvSpPr>
          <p:cNvPr name="AutoShape 3" id="3"/>
          <p:cNvSpPr/>
          <p:nvPr/>
        </p:nvSpPr>
        <p:spPr>
          <a:xfrm flipV="true">
            <a:off x="6113864" y="3837544"/>
            <a:ext cx="0" cy="6436572"/>
          </a:xfrm>
          <a:prstGeom prst="line">
            <a:avLst/>
          </a:prstGeom>
          <a:ln cap="rnd" w="9525">
            <a:solidFill>
              <a:srgbClr val="000000">
                <a:alpha val="49804"/>
              </a:srgbClr>
            </a:solidFill>
            <a:prstDash val="solid"/>
            <a:headEnd type="none" len="sm" w="sm"/>
            <a:tailEnd type="none" len="sm" w="sm"/>
          </a:ln>
        </p:spPr>
      </p:sp>
      <p:sp>
        <p:nvSpPr>
          <p:cNvPr name="TextBox 4" id="4"/>
          <p:cNvSpPr txBox="true"/>
          <p:nvPr/>
        </p:nvSpPr>
        <p:spPr>
          <a:xfrm rot="0">
            <a:off x="1028700" y="1463974"/>
            <a:ext cx="9261850" cy="1127449"/>
          </a:xfrm>
          <a:prstGeom prst="rect">
            <a:avLst/>
          </a:prstGeom>
        </p:spPr>
        <p:txBody>
          <a:bodyPr anchor="t" rtlCol="false" tIns="0" lIns="0" bIns="0" rIns="0">
            <a:spAutoFit/>
          </a:bodyPr>
          <a:lstStyle/>
          <a:p>
            <a:pPr>
              <a:lnSpc>
                <a:spcPts val="8987"/>
              </a:lnSpc>
            </a:pPr>
            <a:r>
              <a:rPr lang="en-US" sz="7489">
                <a:solidFill>
                  <a:srgbClr val="2C2EE6"/>
                </a:solidFill>
                <a:latin typeface="Libre Franklin Medium"/>
              </a:rPr>
              <a:t>Problemin Kısıtları</a:t>
            </a:r>
          </a:p>
        </p:txBody>
      </p:sp>
      <p:sp>
        <p:nvSpPr>
          <p:cNvPr name="TextBox 5" id="5"/>
          <p:cNvSpPr txBox="true"/>
          <p:nvPr/>
        </p:nvSpPr>
        <p:spPr>
          <a:xfrm rot="0">
            <a:off x="10290550" y="313754"/>
            <a:ext cx="7577505" cy="3714750"/>
          </a:xfrm>
          <a:prstGeom prst="rect">
            <a:avLst/>
          </a:prstGeom>
        </p:spPr>
        <p:txBody>
          <a:bodyPr anchor="t" rtlCol="false" tIns="0" lIns="0" bIns="0" rIns="0">
            <a:spAutoFit/>
          </a:bodyPr>
          <a:lstStyle/>
          <a:p>
            <a:pPr>
              <a:lnSpc>
                <a:spcPts val="4200"/>
              </a:lnSpc>
            </a:pPr>
            <a:r>
              <a:rPr lang="en-US" sz="3000">
                <a:solidFill>
                  <a:srgbClr val="000000"/>
                </a:solidFill>
                <a:latin typeface="Libre Franklin Light"/>
              </a:rPr>
              <a:t>Problem düğümlerden oluşmaktadır ve geçişler bir düğümden diğerine yapılacaktır. Düğümler N = {0, 1, 2, ..., n, n + 1} olarak verilmiştir.</a:t>
            </a:r>
          </a:p>
          <a:p>
            <a:pPr>
              <a:lnSpc>
                <a:spcPts val="4200"/>
              </a:lnSpc>
            </a:pPr>
            <a:r>
              <a:rPr lang="en-US" sz="3000">
                <a:solidFill>
                  <a:srgbClr val="000000"/>
                </a:solidFill>
                <a:latin typeface="Libre Franklin Light"/>
              </a:rPr>
              <a:t>Rotanın başlangıç noktası 0 ve bitiş noktası n+1'dir.</a:t>
            </a:r>
          </a:p>
          <a:p>
            <a:pPr>
              <a:lnSpc>
                <a:spcPts val="4199"/>
              </a:lnSpc>
            </a:pPr>
          </a:p>
        </p:txBody>
      </p:sp>
      <p:sp>
        <p:nvSpPr>
          <p:cNvPr name="TextBox 6" id="6"/>
          <p:cNvSpPr txBox="true"/>
          <p:nvPr/>
        </p:nvSpPr>
        <p:spPr>
          <a:xfrm rot="0">
            <a:off x="366614" y="6008695"/>
            <a:ext cx="4753671" cy="895985"/>
          </a:xfrm>
          <a:prstGeom prst="rect">
            <a:avLst/>
          </a:prstGeom>
        </p:spPr>
        <p:txBody>
          <a:bodyPr anchor="t" rtlCol="false" tIns="0" lIns="0" bIns="0" rIns="0">
            <a:spAutoFit/>
          </a:bodyPr>
          <a:lstStyle/>
          <a:p>
            <a:pPr>
              <a:lnSpc>
                <a:spcPts val="3640"/>
              </a:lnSpc>
            </a:pPr>
            <a:r>
              <a:rPr lang="en-US" sz="2600">
                <a:solidFill>
                  <a:srgbClr val="000000"/>
                </a:solidFill>
                <a:latin typeface="Libre Franklin Light"/>
              </a:rPr>
              <a:t>Her düğüm rota üzerinde tam olarak bir kez ziyaret edilir.</a:t>
            </a:r>
          </a:p>
        </p:txBody>
      </p:sp>
      <p:sp>
        <p:nvSpPr>
          <p:cNvPr name="TextBox 7" id="7"/>
          <p:cNvSpPr txBox="true"/>
          <p:nvPr/>
        </p:nvSpPr>
        <p:spPr>
          <a:xfrm rot="0">
            <a:off x="6890630" y="5534108"/>
            <a:ext cx="4529367" cy="3568065"/>
          </a:xfrm>
          <a:prstGeom prst="rect">
            <a:avLst/>
          </a:prstGeom>
        </p:spPr>
        <p:txBody>
          <a:bodyPr anchor="t" rtlCol="false" tIns="0" lIns="0" bIns="0" rIns="0">
            <a:spAutoFit/>
          </a:bodyPr>
          <a:lstStyle/>
          <a:p>
            <a:pPr>
              <a:lnSpc>
                <a:spcPts val="3079"/>
              </a:lnSpc>
            </a:pPr>
          </a:p>
          <a:p>
            <a:pPr>
              <a:lnSpc>
                <a:spcPts val="3639"/>
              </a:lnSpc>
            </a:pPr>
            <a:r>
              <a:rPr lang="en-US" sz="2599">
                <a:solidFill>
                  <a:srgbClr val="000000"/>
                </a:solidFill>
                <a:latin typeface="Libre Franklin Light"/>
              </a:rPr>
              <a:t>Düğüm çifti 0 ve n+1'in dışındaysa ve çiftin ilk düğümü çift, ikinci düğümü tek ve ilk düğümü n/2'den küçükse, diğer düğüme geçişe izin verilmez.</a:t>
            </a:r>
          </a:p>
          <a:p>
            <a:pPr>
              <a:lnSpc>
                <a:spcPts val="3639"/>
              </a:lnSpc>
            </a:pPr>
          </a:p>
        </p:txBody>
      </p:sp>
      <p:sp>
        <p:nvSpPr>
          <p:cNvPr name="TextBox 8" id="8"/>
          <p:cNvSpPr txBox="true"/>
          <p:nvPr/>
        </p:nvSpPr>
        <p:spPr>
          <a:xfrm rot="0">
            <a:off x="12783740" y="5786367"/>
            <a:ext cx="4919668" cy="2724785"/>
          </a:xfrm>
          <a:prstGeom prst="rect">
            <a:avLst/>
          </a:prstGeom>
        </p:spPr>
        <p:txBody>
          <a:bodyPr anchor="t" rtlCol="false" tIns="0" lIns="0" bIns="0" rIns="0">
            <a:spAutoFit/>
          </a:bodyPr>
          <a:lstStyle/>
          <a:p>
            <a:pPr>
              <a:lnSpc>
                <a:spcPts val="3640"/>
              </a:lnSpc>
            </a:pPr>
            <a:r>
              <a:rPr lang="en-US" sz="2600">
                <a:solidFill>
                  <a:srgbClr val="000000"/>
                </a:solidFill>
                <a:latin typeface="Libre Franklin Light"/>
              </a:rPr>
              <a:t>Düğüm çifti 0 ve n+1'in dışındaysa ve çiftin ilk düğümü tek, ikinci düğümü çiftse ve ilk düğüm n/2'den büyük veya eşitse ya da daha küçükse, diğer düğüme geçişe izin verilmez.</a:t>
            </a:r>
          </a:p>
        </p:txBody>
      </p:sp>
      <p:sp>
        <p:nvSpPr>
          <p:cNvPr name="AutoShape 9" id="9"/>
          <p:cNvSpPr/>
          <p:nvPr/>
        </p:nvSpPr>
        <p:spPr>
          <a:xfrm rot="-5400000">
            <a:off x="8978477" y="7063952"/>
            <a:ext cx="6436572" cy="0"/>
          </a:xfrm>
          <a:prstGeom prst="line">
            <a:avLst/>
          </a:prstGeom>
          <a:ln cap="rnd" w="9525">
            <a:solidFill>
              <a:srgbClr val="000000">
                <a:alpha val="49804"/>
              </a:srgbClr>
            </a:solidFill>
            <a:prstDash val="solid"/>
            <a:headEnd type="none" len="sm" w="sm"/>
            <a:tailEnd type="none" len="sm" w="sm"/>
          </a:ln>
        </p:spPr>
      </p:sp>
      <p:sp>
        <p:nvSpPr>
          <p:cNvPr name="Freeform 10" id="10"/>
          <p:cNvSpPr/>
          <p:nvPr/>
        </p:nvSpPr>
        <p:spPr>
          <a:xfrm flipH="false" flipV="false" rot="0">
            <a:off x="6988543" y="4374379"/>
            <a:ext cx="463892" cy="664429"/>
          </a:xfrm>
          <a:custGeom>
            <a:avLst/>
            <a:gdLst/>
            <a:ahLst/>
            <a:cxnLst/>
            <a:rect r="r" b="b" t="t" l="l"/>
            <a:pathLst>
              <a:path h="664429" w="463892">
                <a:moveTo>
                  <a:pt x="0" y="0"/>
                </a:moveTo>
                <a:lnTo>
                  <a:pt x="463893" y="0"/>
                </a:lnTo>
                <a:lnTo>
                  <a:pt x="463893" y="664429"/>
                </a:lnTo>
                <a:lnTo>
                  <a:pt x="0" y="664429"/>
                </a:lnTo>
                <a:lnTo>
                  <a:pt x="0"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4414598"/>
            <a:ext cx="599246" cy="583992"/>
          </a:xfrm>
          <a:custGeom>
            <a:avLst/>
            <a:gdLst/>
            <a:ahLst/>
            <a:cxnLst/>
            <a:rect r="r" b="b" t="t" l="l"/>
            <a:pathLst>
              <a:path h="583992" w="599246">
                <a:moveTo>
                  <a:pt x="0" y="0"/>
                </a:moveTo>
                <a:lnTo>
                  <a:pt x="599246" y="0"/>
                </a:lnTo>
                <a:lnTo>
                  <a:pt x="599246" y="583992"/>
                </a:lnTo>
                <a:lnTo>
                  <a:pt x="0" y="583992"/>
                </a:lnTo>
                <a:lnTo>
                  <a:pt x="0" y="0"/>
                </a:lnTo>
                <a:close/>
              </a:path>
            </a:pathLst>
          </a:custGeom>
          <a:blipFill>
            <a:blip r:embed="rId4">
              <a:alphaModFix amt="23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028552" y="4374379"/>
            <a:ext cx="672995" cy="664429"/>
          </a:xfrm>
          <a:custGeom>
            <a:avLst/>
            <a:gdLst/>
            <a:ahLst/>
            <a:cxnLst/>
            <a:rect r="r" b="b" t="t" l="l"/>
            <a:pathLst>
              <a:path h="664429" w="672995">
                <a:moveTo>
                  <a:pt x="0" y="0"/>
                </a:moveTo>
                <a:lnTo>
                  <a:pt x="672995" y="0"/>
                </a:lnTo>
                <a:lnTo>
                  <a:pt x="672995" y="664429"/>
                </a:lnTo>
                <a:lnTo>
                  <a:pt x="0" y="664429"/>
                </a:lnTo>
                <a:lnTo>
                  <a:pt x="0" y="0"/>
                </a:lnTo>
                <a:close/>
              </a:path>
            </a:pathLst>
          </a:custGeom>
          <a:blipFill>
            <a:blip r:embed="rId6">
              <a:alphaModFix amt="23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DAF5OjYn7Gs</dc:identifier>
  <dcterms:modified xsi:type="dcterms:W3CDTF">2011-08-01T06:04:30Z</dcterms:modified>
  <cp:revision>1</cp:revision>
  <dc:title>Teknolojİ Sohbetlerİ</dc:title>
</cp:coreProperties>
</file>